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99" r:id="rId1"/>
    <p:sldMasterId id="2147484954" r:id="rId2"/>
    <p:sldMasterId id="2147485071" r:id="rId3"/>
  </p:sldMasterIdLst>
  <p:notesMasterIdLst>
    <p:notesMasterId r:id="rId34"/>
  </p:notesMasterIdLst>
  <p:sldIdLst>
    <p:sldId id="738" r:id="rId4"/>
    <p:sldId id="740" r:id="rId5"/>
    <p:sldId id="752" r:id="rId6"/>
    <p:sldId id="747" r:id="rId7"/>
    <p:sldId id="749" r:id="rId8"/>
    <p:sldId id="758" r:id="rId9"/>
    <p:sldId id="744" r:id="rId10"/>
    <p:sldId id="750" r:id="rId11"/>
    <p:sldId id="753" r:id="rId12"/>
    <p:sldId id="629" r:id="rId13"/>
    <p:sldId id="627" r:id="rId14"/>
    <p:sldId id="751" r:id="rId15"/>
    <p:sldId id="760" r:id="rId16"/>
    <p:sldId id="761" r:id="rId17"/>
    <p:sldId id="762" r:id="rId18"/>
    <p:sldId id="763" r:id="rId19"/>
    <p:sldId id="764" r:id="rId20"/>
    <p:sldId id="636" r:id="rId21"/>
    <p:sldId id="637" r:id="rId22"/>
    <p:sldId id="639" r:id="rId23"/>
    <p:sldId id="640" r:id="rId24"/>
    <p:sldId id="641" r:id="rId25"/>
    <p:sldId id="642" r:id="rId26"/>
    <p:sldId id="644" r:id="rId27"/>
    <p:sldId id="645" r:id="rId28"/>
    <p:sldId id="646" r:id="rId29"/>
    <p:sldId id="647" r:id="rId30"/>
    <p:sldId id="649" r:id="rId31"/>
    <p:sldId id="650" r:id="rId32"/>
    <p:sldId id="765" r:id="rId33"/>
  </p:sldIdLst>
  <p:sldSz cx="9144000" cy="6858000" type="screen4x3"/>
  <p:notesSz cx="6858000" cy="9144000"/>
  <p:defaultTextStyle>
    <a:defPPr>
      <a:defRPr lang="it-IT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945CA"/>
    <a:srgbClr val="860464"/>
    <a:srgbClr val="00008A"/>
    <a:srgbClr val="FFFF66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E522D-7318-4098-953D-90A2FA6747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41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/>
          <p:nvPr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pic>
        <p:nvPicPr>
          <p:cNvPr id="4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5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12579"/>
            <a:ext cx="8229600" cy="532719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457200" y="3867544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1" hasCustomPrompt="1"/>
          </p:nvPr>
        </p:nvSpPr>
        <p:spPr>
          <a:xfrm>
            <a:off x="6578600" y="6011863"/>
            <a:ext cx="2108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B4E1B5"/>
                </a:solidFill>
                <a:latin typeface="Futura (Light)" panose="020B7200000000000000" pitchFamily="34" charset="0"/>
              </a:defRPr>
            </a:lvl1pPr>
          </a:lstStyle>
          <a:p>
            <a:pPr lvl="0"/>
            <a:r>
              <a:rPr lang="it-IT" dirty="0" smtClean="0"/>
              <a:t>Città | data</a:t>
            </a:r>
            <a:endParaRPr lang="it-IT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 rotWithShape="1">
          <a:blip r:embed="rId4" cstate="print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  <p:sp>
        <p:nvSpPr>
          <p:cNvPr id="10" name="Rectangle 29"/>
          <p:cNvSpPr/>
          <p:nvPr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pic>
        <p:nvPicPr>
          <p:cNvPr id="12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13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pic>
        <p:nvPicPr>
          <p:cNvPr id="14" name="Picture 30"/>
          <p:cNvPicPr>
            <a:picLocks noChangeAspect="1"/>
          </p:cNvPicPr>
          <p:nvPr/>
        </p:nvPicPr>
        <p:blipFill rotWithShape="1">
          <a:blip r:embed="rId4" cstate="print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0792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AB79B550-BB43-48D9-A966-F805A82DF786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lang="it-IT" sz="3200" b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hf sldNum="0"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/>
          <p:nvPr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pic>
        <p:nvPicPr>
          <p:cNvPr id="4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5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12579"/>
            <a:ext cx="8229600" cy="532719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457200" y="3867544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1" hasCustomPrompt="1"/>
          </p:nvPr>
        </p:nvSpPr>
        <p:spPr>
          <a:xfrm>
            <a:off x="6578600" y="6011863"/>
            <a:ext cx="2108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B4E1B5"/>
                </a:solidFill>
                <a:latin typeface="Futura (Light)" panose="020B7200000000000000" pitchFamily="34" charset="0"/>
              </a:defRPr>
            </a:lvl1pPr>
          </a:lstStyle>
          <a:p>
            <a:pPr lvl="0"/>
            <a:r>
              <a:rPr lang="it-IT" dirty="0" smtClean="0"/>
              <a:t>Città | data</a:t>
            </a:r>
            <a:endParaRPr lang="it-IT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 rotWithShape="1">
          <a:blip r:embed="rId4" cstate="print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07925"/>
      </p:ext>
    </p:extLst>
  </p:cSld>
  <p:clrMapOvr>
    <a:masterClrMapping/>
  </p:clrMapOvr>
  <p:hf sldNum="0"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C1D113EF-E0EA-46B1-9E89-8BE438DC38F4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F16203B7-18A5-47D0-B059-2E177B0D669A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D34BE1B2-030D-477F-904D-2D421533B90C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/>
          <p:nvPr userDrawn="1"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5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12579"/>
            <a:ext cx="8229600" cy="532719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457200" y="3867544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1" hasCustomPrompt="1"/>
          </p:nvPr>
        </p:nvSpPr>
        <p:spPr>
          <a:xfrm>
            <a:off x="6578600" y="6011863"/>
            <a:ext cx="2108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B4E1B5"/>
                </a:solidFill>
                <a:latin typeface="Futura (Light)" panose="020B7200000000000000" pitchFamily="34" charset="0"/>
              </a:defRPr>
            </a:lvl1pPr>
          </a:lstStyle>
          <a:p>
            <a:pPr lvl="0"/>
            <a:r>
              <a:rPr lang="it-IT" dirty="0" smtClean="0"/>
              <a:t>Città | data</a:t>
            </a:r>
            <a:endParaRPr lang="it-IT" dirty="0"/>
          </a:p>
        </p:txBody>
      </p:sp>
      <p:pic>
        <p:nvPicPr>
          <p:cNvPr id="8" name="Picture 30"/>
          <p:cNvPicPr>
            <a:picLocks noChangeAspect="1"/>
          </p:cNvPicPr>
          <p:nvPr userDrawn="1"/>
        </p:nvPicPr>
        <p:blipFill rotWithShape="1">
          <a:blip r:embed="rId4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9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3344382" y="3825427"/>
            <a:ext cx="250255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Sintesi S.p.A.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Roma Via Giovanni Giolitti, 42 – 00185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Tel. 06.65.66.21 – Fax 06.65.66.22.25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050" dirty="0" err="1">
                <a:solidFill>
                  <a:prstClr val="white"/>
                </a:solidFill>
                <a:latin typeface="L Futura Light"/>
                <a:cs typeface="L Futura Light"/>
              </a:rPr>
              <a:t>www.sintesispa.it</a:t>
            </a:r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 – </a:t>
            </a:r>
            <a:r>
              <a:rPr lang="it-IT" sz="1050" dirty="0" err="1">
                <a:solidFill>
                  <a:prstClr val="white"/>
                </a:solidFill>
                <a:latin typeface="L Futura Light"/>
                <a:cs typeface="L Futura Light"/>
              </a:rPr>
              <a:t>info@sintesispa.it</a:t>
            </a:r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it-IT" sz="1050" dirty="0" smtClean="0">
              <a:solidFill>
                <a:prstClr val="white"/>
              </a:solidFill>
              <a:latin typeface="L Futura Light"/>
              <a:cs typeface="L Futura Light"/>
            </a:endParaRPr>
          </a:p>
        </p:txBody>
      </p:sp>
      <p:sp>
        <p:nvSpPr>
          <p:cNvPr id="3" name="CasellaDiTesto 7"/>
          <p:cNvSpPr txBox="1"/>
          <p:nvPr userDrawn="1"/>
        </p:nvSpPr>
        <p:spPr>
          <a:xfrm>
            <a:off x="26155" y="6078635"/>
            <a:ext cx="913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prstClr val="white"/>
                </a:solidFill>
                <a:latin typeface="L Futura Light"/>
                <a:cs typeface="L Futura Light"/>
              </a:rPr>
              <a:t>Unità Territoriali: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prstClr val="white"/>
                </a:solidFill>
                <a:latin typeface="L Futura Light"/>
                <a:cs typeface="L Futura Light"/>
              </a:rPr>
              <a:t>Milano | Torino | Genova | Roma | </a:t>
            </a:r>
            <a:r>
              <a:rPr lang="it-IT" dirty="0" smtClean="0">
                <a:solidFill>
                  <a:prstClr val="white"/>
                </a:solidFill>
                <a:latin typeface="L Futura Light"/>
                <a:cs typeface="L Futura Light"/>
              </a:rPr>
              <a:t>Napoli | </a:t>
            </a:r>
            <a:r>
              <a:rPr lang="it-IT" dirty="0">
                <a:solidFill>
                  <a:prstClr val="white"/>
                </a:solidFill>
                <a:latin typeface="L Futura Light"/>
                <a:cs typeface="L Futura Light"/>
              </a:rPr>
              <a:t>Catanzaro | Catania | </a:t>
            </a:r>
            <a:r>
              <a:rPr lang="it-IT" dirty="0" smtClean="0">
                <a:solidFill>
                  <a:prstClr val="white"/>
                </a:solidFill>
                <a:latin typeface="L Futura Light"/>
                <a:cs typeface="L Futura Light"/>
              </a:rPr>
              <a:t>Palermo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599" y="2398059"/>
            <a:ext cx="3701046" cy="12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44382" y="3825427"/>
            <a:ext cx="250255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Sintesi S.p.A.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Roma Via Giovanni Giolitti, 42 – 00185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Tel. 06.65.66.21 – Fax 06.65.66.22.25</a:t>
            </a:r>
          </a:p>
          <a:p>
            <a:pPr algn="ctr"/>
            <a:r>
              <a:rPr lang="it-IT" sz="1050" dirty="0" err="1">
                <a:solidFill>
                  <a:schemeClr val="bg1"/>
                </a:solidFill>
                <a:latin typeface="L Futura Light"/>
                <a:cs typeface="L Futura Light"/>
              </a:rPr>
              <a:t>www.sintesispa.it</a:t>
            </a:r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 – </a:t>
            </a:r>
            <a:r>
              <a:rPr lang="it-IT" sz="1050" dirty="0" err="1">
                <a:solidFill>
                  <a:schemeClr val="bg1"/>
                </a:solidFill>
                <a:latin typeface="L Futura Light"/>
                <a:cs typeface="L Futura Light"/>
              </a:rPr>
              <a:t>info@sintesispa.it</a:t>
            </a:r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 </a:t>
            </a:r>
          </a:p>
          <a:p>
            <a:endParaRPr lang="it-IT" sz="1050" dirty="0" smtClean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CasellaDiTesto 7"/>
          <p:cNvSpPr txBox="1"/>
          <p:nvPr/>
        </p:nvSpPr>
        <p:spPr>
          <a:xfrm>
            <a:off x="26155" y="6078635"/>
            <a:ext cx="913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Unità Territoriali: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Milano | Torino | Genova | Roma | </a:t>
            </a:r>
            <a:r>
              <a:rPr lang="it-IT" sz="1400" dirty="0" smtClean="0">
                <a:solidFill>
                  <a:schemeClr val="bg1"/>
                </a:solidFill>
                <a:latin typeface="L Futura Light"/>
                <a:cs typeface="L Futura Light"/>
              </a:rPr>
              <a:t>Napoli | </a:t>
            </a:r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Catanzaro | Catania | </a:t>
            </a:r>
            <a:r>
              <a:rPr lang="it-IT" sz="1400" dirty="0" smtClean="0">
                <a:solidFill>
                  <a:schemeClr val="bg1"/>
                </a:solidFill>
                <a:latin typeface="L Futura Light"/>
                <a:cs typeface="L Futura Light"/>
              </a:rPr>
              <a:t>Palermo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2599" y="2398059"/>
            <a:ext cx="3701046" cy="12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54030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F61362E6-7D53-47DC-9A1E-0E04B64DDFDB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C8509369-EE5B-45F7-BFF3-9A7E34336A97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9241"/>
            <a:ext cx="7886700" cy="491886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AB79B550-BB43-48D9-A966-F805A82DF786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2" descr="logo Sintes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138" y="77788"/>
            <a:ext cx="825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9241"/>
            <a:ext cx="7886700" cy="491886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C1D113EF-E0EA-46B1-9E89-8BE438DC38F4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2" descr="logo Sintes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138" y="77788"/>
            <a:ext cx="825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9241"/>
            <a:ext cx="7886700" cy="491886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F16203B7-18A5-47D0-B059-2E177B0D669A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2" descr="logo Sintes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138" y="77788"/>
            <a:ext cx="825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985487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91E5BDBD-A9C9-4791-908F-C9F06065BEDB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92" y="173739"/>
            <a:ext cx="7886700" cy="581174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chemeClr val="bg1"/>
                </a:solidFill>
                <a:latin typeface="Futura-Bold" pitchFamily="2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574398" y="1509528"/>
            <a:ext cx="7823994" cy="3711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7492938"/>
      </p:ext>
    </p:extLst>
  </p:cSld>
  <p:clrMapOvr>
    <a:masterClrMapping/>
  </p:clrMapOvr>
  <p:hf sldNum="0"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367" y="170122"/>
            <a:ext cx="7886700" cy="7549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747937"/>
      </p:ext>
    </p:extLst>
  </p:cSld>
  <p:clrMapOvr>
    <a:masterClrMapping/>
  </p:clrMapOvr>
  <p:hf sldNum="0"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101" y="0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chemeClr val="bg1"/>
                </a:solidFill>
                <a:latin typeface="Futura (Light)" panose="020B7200000000000000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742074"/>
      </p:ext>
    </p:extLst>
  </p:cSld>
  <p:clrMapOvr>
    <a:masterClrMapping/>
  </p:clrMapOvr>
  <p:hf sldNum="0"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435BC782-5F46-4916-8237-F766F300A04D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C455F126-D19F-4B39-A8D0-831E0BC56B4B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29600" y="6564313"/>
            <a:ext cx="5984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D006F398-7193-4611-9631-D787478797A0}" type="slidenum">
              <a:rPr lang="it-IT" altLang="it-IT" sz="1100" smtClean="0">
                <a:solidFill>
                  <a:srgbClr val="000000"/>
                </a:solidFill>
                <a:cs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‹N›</a:t>
            </a:fld>
            <a:endParaRPr lang="it-IT" altLang="it-IT" sz="11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1450" y="133350"/>
            <a:ext cx="6181725" cy="9271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63" Type="http://schemas.openxmlformats.org/officeDocument/2006/relationships/slideLayout" Target="../slideLayouts/slideLayout121.xml"/><Relationship Id="rId68" Type="http://schemas.openxmlformats.org/officeDocument/2006/relationships/slideLayout" Target="../slideLayouts/slideLayout126.xml"/><Relationship Id="rId7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65.xml"/><Relationship Id="rId7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66" Type="http://schemas.openxmlformats.org/officeDocument/2006/relationships/slideLayout" Target="../slideLayouts/slideLayout124.xml"/><Relationship Id="rId74" Type="http://schemas.openxmlformats.org/officeDocument/2006/relationships/slideLayout" Target="../slideLayouts/slideLayout132.xml"/><Relationship Id="rId79" Type="http://schemas.openxmlformats.org/officeDocument/2006/relationships/image" Target="../media/image1.emf"/><Relationship Id="rId5" Type="http://schemas.openxmlformats.org/officeDocument/2006/relationships/slideLayout" Target="../slideLayouts/slideLayout63.xml"/><Relationship Id="rId6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slideLayout" Target="../slideLayouts/slideLayout118.xml"/><Relationship Id="rId65" Type="http://schemas.openxmlformats.org/officeDocument/2006/relationships/slideLayout" Target="../slideLayouts/slideLayout123.xml"/><Relationship Id="rId73" Type="http://schemas.openxmlformats.org/officeDocument/2006/relationships/slideLayout" Target="../slideLayouts/slideLayout131.xml"/><Relationship Id="rId78" Type="http://schemas.openxmlformats.org/officeDocument/2006/relationships/theme" Target="../theme/theme2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64" Type="http://schemas.openxmlformats.org/officeDocument/2006/relationships/slideLayout" Target="../slideLayouts/slideLayout122.xml"/><Relationship Id="rId69" Type="http://schemas.openxmlformats.org/officeDocument/2006/relationships/slideLayout" Target="../slideLayouts/slideLayout127.xml"/><Relationship Id="rId7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72" Type="http://schemas.openxmlformats.org/officeDocument/2006/relationships/slideLayout" Target="../slideLayouts/slideLayout130.xml"/><Relationship Id="rId80" Type="http://schemas.openxmlformats.org/officeDocument/2006/relationships/image" Target="../media/image2.emf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slideLayout" Target="../slideLayouts/slideLayout117.xml"/><Relationship Id="rId67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slideLayout" Target="../slideLayouts/slideLayout120.xml"/><Relationship Id="rId70" Type="http://schemas.openxmlformats.org/officeDocument/2006/relationships/slideLayout" Target="../slideLayouts/slideLayout128.xml"/><Relationship Id="rId75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>
          <a:xfrm>
            <a:off x="4332720" y="6485950"/>
            <a:ext cx="47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4C172C-A692-0448-8A0E-8BF074BD0FC0}" type="slidenum">
              <a:rPr lang="en-US" sz="1400" smtClean="0">
                <a:solidFill>
                  <a:srgbClr val="A6A6A6"/>
                </a:solidFill>
                <a:latin typeface="Helvetica"/>
                <a:cs typeface="Helvetica"/>
              </a:rPr>
              <a:pPr/>
              <a:t>‹N›</a:t>
            </a:fld>
            <a:endParaRPr lang="en-US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/>
        </p:nvSpPr>
        <p:spPr>
          <a:xfrm>
            <a:off x="6624595" y="6378357"/>
            <a:ext cx="2433292" cy="38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©2015 </a:t>
            </a:r>
            <a:r>
              <a:rPr lang="en-US" sz="1000" kern="1200" dirty="0" err="1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Sintesi</a:t>
            </a: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100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marL="0" indent="0" algn="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Proprietary and Confidential</a:t>
            </a:r>
            <a:endParaRPr lang="en-US" sz="1000" kern="1200" dirty="0">
              <a:solidFill>
                <a:srgbClr val="A6A6A6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563700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1" cstate="print"/>
          <a:srcRect l="45294" b="30950"/>
          <a:stretch/>
        </p:blipFill>
        <p:spPr>
          <a:xfrm rot="10800000">
            <a:off x="7701279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1"/>
          <p:cNvSpPr/>
          <p:nvPr/>
        </p:nvSpPr>
        <p:spPr>
          <a:xfrm>
            <a:off x="-8467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0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627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  <p:sldLayoutId id="2147484699" r:id="rId12"/>
    <p:sldLayoutId id="2147484700" r:id="rId13"/>
    <p:sldLayoutId id="2147484803" r:id="rId14"/>
    <p:sldLayoutId id="2147484804" r:id="rId15"/>
    <p:sldLayoutId id="2147484805" r:id="rId16"/>
    <p:sldLayoutId id="2147484806" r:id="rId17"/>
    <p:sldLayoutId id="2147484807" r:id="rId18"/>
    <p:sldLayoutId id="2147484808" r:id="rId19"/>
    <p:sldLayoutId id="2147484809" r:id="rId20"/>
    <p:sldLayoutId id="2147484810" r:id="rId21"/>
    <p:sldLayoutId id="2147484811" r:id="rId22"/>
    <p:sldLayoutId id="2147484812" r:id="rId23"/>
    <p:sldLayoutId id="2147484813" r:id="rId24"/>
    <p:sldLayoutId id="2147484814" r:id="rId25"/>
    <p:sldLayoutId id="2147484815" r:id="rId26"/>
    <p:sldLayoutId id="2147484816" r:id="rId27"/>
    <p:sldLayoutId id="2147484817" r:id="rId28"/>
    <p:sldLayoutId id="2147484818" r:id="rId29"/>
    <p:sldLayoutId id="2147484819" r:id="rId30"/>
    <p:sldLayoutId id="2147484820" r:id="rId31"/>
    <p:sldLayoutId id="2147484821" r:id="rId32"/>
    <p:sldLayoutId id="2147484822" r:id="rId33"/>
    <p:sldLayoutId id="2147484823" r:id="rId34"/>
    <p:sldLayoutId id="2147484824" r:id="rId35"/>
    <p:sldLayoutId id="2147484825" r:id="rId36"/>
    <p:sldLayoutId id="2147484826" r:id="rId37"/>
    <p:sldLayoutId id="2147484827" r:id="rId38"/>
    <p:sldLayoutId id="2147484828" r:id="rId39"/>
    <p:sldLayoutId id="2147484829" r:id="rId40"/>
    <p:sldLayoutId id="2147484830" r:id="rId41"/>
    <p:sldLayoutId id="2147484831" r:id="rId42"/>
    <p:sldLayoutId id="2147484833" r:id="rId43"/>
    <p:sldLayoutId id="2147484834" r:id="rId44"/>
    <p:sldLayoutId id="2147484835" r:id="rId45"/>
    <p:sldLayoutId id="2147484836" r:id="rId46"/>
    <p:sldLayoutId id="2147484837" r:id="rId47"/>
    <p:sldLayoutId id="2147484838" r:id="rId48"/>
    <p:sldLayoutId id="2147484839" r:id="rId49"/>
    <p:sldLayoutId id="2147484840" r:id="rId50"/>
    <p:sldLayoutId id="2147484841" r:id="rId51"/>
    <p:sldLayoutId id="2147484842" r:id="rId52"/>
    <p:sldLayoutId id="2147484843" r:id="rId53"/>
    <p:sldLayoutId id="2147484844" r:id="rId54"/>
    <p:sldLayoutId id="2147484845" r:id="rId55"/>
    <p:sldLayoutId id="2147484951" r:id="rId56"/>
    <p:sldLayoutId id="2147484952" r:id="rId57"/>
    <p:sldLayoutId id="2147484953" r:id="rId5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>
          <a:xfrm>
            <a:off x="4332720" y="6485951"/>
            <a:ext cx="478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4C172C-A692-0448-8A0E-8BF074BD0FC0}" type="slidenum">
              <a:rPr lang="en-US" sz="1050" smtClean="0">
                <a:solidFill>
                  <a:srgbClr val="A6A6A6"/>
                </a:solidFill>
                <a:latin typeface="Helvetica"/>
                <a:cs typeface="Helvetica"/>
              </a:rPr>
              <a:pPr/>
              <a:t>‹N›</a:t>
            </a:fld>
            <a:endParaRPr lang="en-US" sz="135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/>
        </p:nvSpPr>
        <p:spPr>
          <a:xfrm>
            <a:off x="6624596" y="6378358"/>
            <a:ext cx="2433292" cy="31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©2015 </a:t>
            </a:r>
            <a:r>
              <a:rPr lang="en-US" sz="750" kern="1200" dirty="0" err="1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Sintesi</a:t>
            </a: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75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75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marL="0" indent="0" algn="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Proprietary and Confidential</a:t>
            </a:r>
            <a:endParaRPr lang="en-US" sz="750" kern="1200" dirty="0">
              <a:solidFill>
                <a:srgbClr val="A6A6A6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9" cstate="print"/>
          <a:stretch>
            <a:fillRect/>
          </a:stretch>
        </p:blipFill>
        <p:spPr>
          <a:xfrm>
            <a:off x="563701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0" cstate="print"/>
          <a:srcRect l="45294" b="30950"/>
          <a:stretch/>
        </p:blipFill>
        <p:spPr>
          <a:xfrm rot="10800000">
            <a:off x="7701280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189241"/>
            <a:ext cx="7886700" cy="4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63" r:id="rId5"/>
    <p:sldLayoutId id="2147484964" r:id="rId6"/>
    <p:sldLayoutId id="2147484965" r:id="rId7"/>
    <p:sldLayoutId id="2147484967" r:id="rId8"/>
    <p:sldLayoutId id="2147484968" r:id="rId9"/>
    <p:sldLayoutId id="2147484969" r:id="rId10"/>
    <p:sldLayoutId id="2147484970" r:id="rId11"/>
    <p:sldLayoutId id="2147484971" r:id="rId12"/>
    <p:sldLayoutId id="2147484972" r:id="rId13"/>
    <p:sldLayoutId id="2147484973" r:id="rId14"/>
    <p:sldLayoutId id="2147484974" r:id="rId15"/>
    <p:sldLayoutId id="2147484975" r:id="rId16"/>
    <p:sldLayoutId id="2147484976" r:id="rId17"/>
    <p:sldLayoutId id="2147484977" r:id="rId18"/>
    <p:sldLayoutId id="2147484978" r:id="rId19"/>
    <p:sldLayoutId id="2147484979" r:id="rId20"/>
    <p:sldLayoutId id="2147484980" r:id="rId21"/>
    <p:sldLayoutId id="2147484981" r:id="rId22"/>
    <p:sldLayoutId id="2147484982" r:id="rId23"/>
    <p:sldLayoutId id="2147484983" r:id="rId24"/>
    <p:sldLayoutId id="2147484984" r:id="rId25"/>
    <p:sldLayoutId id="2147484985" r:id="rId26"/>
    <p:sldLayoutId id="2147484986" r:id="rId27"/>
    <p:sldLayoutId id="2147484987" r:id="rId28"/>
    <p:sldLayoutId id="2147484988" r:id="rId29"/>
    <p:sldLayoutId id="2147484989" r:id="rId30"/>
    <p:sldLayoutId id="2147484990" r:id="rId31"/>
    <p:sldLayoutId id="2147484991" r:id="rId32"/>
    <p:sldLayoutId id="2147484992" r:id="rId33"/>
    <p:sldLayoutId id="2147484993" r:id="rId34"/>
    <p:sldLayoutId id="2147484994" r:id="rId35"/>
    <p:sldLayoutId id="2147484995" r:id="rId36"/>
    <p:sldLayoutId id="2147484996" r:id="rId37"/>
    <p:sldLayoutId id="2147484997" r:id="rId38"/>
    <p:sldLayoutId id="2147484998" r:id="rId39"/>
    <p:sldLayoutId id="2147484999" r:id="rId40"/>
    <p:sldLayoutId id="2147485000" r:id="rId41"/>
    <p:sldLayoutId id="2147485001" r:id="rId42"/>
    <p:sldLayoutId id="2147485002" r:id="rId43"/>
    <p:sldLayoutId id="2147485004" r:id="rId44"/>
    <p:sldLayoutId id="2147485005" r:id="rId45"/>
    <p:sldLayoutId id="2147485006" r:id="rId46"/>
    <p:sldLayoutId id="2147485007" r:id="rId47"/>
    <p:sldLayoutId id="2147485008" r:id="rId48"/>
    <p:sldLayoutId id="2147485009" r:id="rId49"/>
    <p:sldLayoutId id="2147485010" r:id="rId50"/>
    <p:sldLayoutId id="2147485011" r:id="rId51"/>
    <p:sldLayoutId id="2147485012" r:id="rId52"/>
    <p:sldLayoutId id="2147485013" r:id="rId53"/>
    <p:sldLayoutId id="2147485019" r:id="rId54"/>
    <p:sldLayoutId id="2147485024" r:id="rId55"/>
    <p:sldLayoutId id="2147485031" r:id="rId56"/>
    <p:sldLayoutId id="2147485032" r:id="rId57"/>
    <p:sldLayoutId id="2147485033" r:id="rId58"/>
    <p:sldLayoutId id="2147485034" r:id="rId59"/>
    <p:sldLayoutId id="2147485035" r:id="rId60"/>
    <p:sldLayoutId id="2147485036" r:id="rId61"/>
    <p:sldLayoutId id="2147485038" r:id="rId62"/>
    <p:sldLayoutId id="2147485039" r:id="rId63"/>
    <p:sldLayoutId id="2147485040" r:id="rId64"/>
    <p:sldLayoutId id="2147485041" r:id="rId65"/>
    <p:sldLayoutId id="2147485042" r:id="rId66"/>
    <p:sldLayoutId id="2147485043" r:id="rId67"/>
    <p:sldLayoutId id="2147485048" r:id="rId68"/>
    <p:sldLayoutId id="2147485049" r:id="rId69"/>
    <p:sldLayoutId id="2147485051" r:id="rId70"/>
    <p:sldLayoutId id="2147485052" r:id="rId71"/>
    <p:sldLayoutId id="2147485056" r:id="rId72"/>
    <p:sldLayoutId id="2147485057" r:id="rId73"/>
    <p:sldLayoutId id="2147485062" r:id="rId74"/>
    <p:sldLayoutId id="2147485067" r:id="rId75"/>
    <p:sldLayoutId id="2147485069" r:id="rId76"/>
    <p:sldLayoutId id="2147485070" r:id="rId77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 userDrawn="1"/>
        </p:nvSpPr>
        <p:spPr>
          <a:xfrm>
            <a:off x="4332720" y="6485950"/>
            <a:ext cx="47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604C172C-A692-0448-8A0E-8BF074BD0FC0}" type="slidenum">
              <a:rPr lang="en-US" smtClean="0">
                <a:solidFill>
                  <a:srgbClr val="A6A6A6"/>
                </a:solidFill>
                <a:latin typeface="Helvetica"/>
                <a:cs typeface="Helvetica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sz="180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 userDrawn="1"/>
        </p:nvSpPr>
        <p:spPr>
          <a:xfrm>
            <a:off x="6624595" y="6378357"/>
            <a:ext cx="2433292" cy="38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5000"/>
              </a:lnSpc>
            </a:pPr>
            <a:r>
              <a:rPr lang="en-US" sz="1000" dirty="0" smtClean="0">
                <a:solidFill>
                  <a:srgbClr val="A6A6A6"/>
                </a:solidFill>
                <a:latin typeface="Helvetica"/>
                <a:cs typeface="Helvetica"/>
              </a:rPr>
              <a:t>©2015 </a:t>
            </a:r>
            <a:r>
              <a:rPr lang="en-US" sz="1000" dirty="0" err="1" smtClean="0">
                <a:solidFill>
                  <a:srgbClr val="A6A6A6"/>
                </a:solidFill>
                <a:latin typeface="Helvetica"/>
                <a:cs typeface="Helvetica"/>
              </a:rPr>
              <a:t>Sintesi</a:t>
            </a:r>
            <a:r>
              <a:rPr lang="en-US" sz="1000" dirty="0" smtClean="0">
                <a:solidFill>
                  <a:srgbClr val="A6A6A6"/>
                </a:solidFill>
                <a:latin typeface="Helvetica"/>
                <a:cs typeface="Helvetica"/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100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defTabSz="457200">
              <a:lnSpc>
                <a:spcPct val="95000"/>
              </a:lnSpc>
            </a:pPr>
            <a:r>
              <a:rPr lang="en-US" sz="1000" dirty="0" smtClean="0">
                <a:solidFill>
                  <a:srgbClr val="A6A6A6"/>
                </a:solidFill>
                <a:latin typeface="Helvetica"/>
                <a:cs typeface="Helvetica"/>
              </a:rPr>
              <a:t>Proprietary and Confidential</a:t>
            </a:r>
            <a:endParaRPr lang="en-US" sz="100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700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/>
          <a:srcRect l="45294" b="30950"/>
          <a:stretch/>
        </p:blipFill>
        <p:spPr>
          <a:xfrm rot="10800000">
            <a:off x="7701279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1"/>
          <p:cNvSpPr/>
          <p:nvPr userDrawn="1"/>
        </p:nvSpPr>
        <p:spPr>
          <a:xfrm>
            <a:off x="-8467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1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5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16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8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0.xml"/><Relationship Id="rId1" Type="http://schemas.openxmlformats.org/officeDocument/2006/relationships/themeOverride" Target="../theme/themeOverr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1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3.xml"/><Relationship Id="rId1" Type="http://schemas.openxmlformats.org/officeDocument/2006/relationships/themeOverride" Target="../theme/themeOverr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4.xml"/><Relationship Id="rId1" Type="http://schemas.openxmlformats.org/officeDocument/2006/relationships/themeOverride" Target="../theme/themeOverr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5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457199" y="4139897"/>
            <a:ext cx="5632194" cy="381000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Futura-Book" pitchFamily="2" charset="0"/>
              </a:rPr>
              <a:t>Formazione per i lavoratori </a:t>
            </a:r>
            <a:endParaRPr lang="it-IT" dirty="0">
              <a:latin typeface="Futura-Book" pitchFamily="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6089393" y="6011863"/>
            <a:ext cx="3086615" cy="457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532719"/>
          </a:xfrm>
        </p:spPr>
        <p:txBody>
          <a:bodyPr/>
          <a:lstStyle/>
          <a:p>
            <a:r>
              <a:rPr lang="it-IT" dirty="0" smtClean="0">
                <a:latin typeface="Futura-Book" pitchFamily="2" charset="0"/>
              </a:rPr>
              <a:t>Il rischio vibrazione</a:t>
            </a:r>
            <a:endParaRPr lang="it-IT" dirty="0">
              <a:latin typeface="Futura-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8825" y="1285875"/>
            <a:ext cx="46637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8A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008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00F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it-IT" alt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24% lavoratori </a:t>
            </a:r>
            <a:r>
              <a:rPr lang="it-IT" altLang="it-IT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europei</a:t>
            </a:r>
            <a:r>
              <a:rPr lang="it-IT" alt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è esposto a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vibrazioni meccaniche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it-IT" altLang="it-IT" sz="2400" b="1" dirty="0" smtClean="0">
              <a:latin typeface="+mn-lt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60600" y="3013075"/>
            <a:ext cx="45523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8A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008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00F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it-IT" alt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21% lavoratori </a:t>
            </a:r>
            <a:r>
              <a:rPr lang="it-IT" altLang="it-IT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italiani</a:t>
            </a:r>
            <a:r>
              <a:rPr lang="it-IT" alt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è esposto a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vibrazioni meccaniche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it-IT" altLang="it-IT" sz="2400" b="1" dirty="0" smtClean="0">
              <a:solidFill>
                <a:srgbClr val="00008A"/>
              </a:solidFill>
              <a:latin typeface="+mn-lt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4063" y="5792788"/>
            <a:ext cx="6970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8A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008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00F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900" b="1" dirty="0" smtClean="0">
                <a:latin typeface="+mn-lt"/>
              </a:rPr>
              <a:t>Fonte:EUROPEAN AGENCY FOR SAFETY AND HEALTH AT WORK</a:t>
            </a: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323528" y="188640"/>
            <a:ext cx="7035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>
            <a:defPPr>
              <a:defRPr lang="it-IT"/>
            </a:defPPr>
            <a:lvl1pPr algn="l" defTabSz="811213" eaLnBrk="0" hangingPunct="0">
              <a:defRPr sz="2200" b="1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defRPr>
            </a:lvl1pPr>
          </a:lstStyle>
          <a:p>
            <a:r>
              <a:rPr lang="it-IT" dirty="0"/>
              <a:t>Dimensione del fenomeno</a:t>
            </a: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4040188"/>
            <a:ext cx="168275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128746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638" y="4144963"/>
            <a:ext cx="173831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196752"/>
            <a:ext cx="12398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149080"/>
            <a:ext cx="16462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1763688" y="2852738"/>
            <a:ext cx="6264301" cy="1081087"/>
          </a:xfrm>
          <a:prstGeom prst="ellipse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0008A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008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00F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it-IT" altLang="it-IT" sz="1400" smtClean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465"/>
            <a:ext cx="8455025" cy="9636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defTabSz="811213" eaLnBrk="0" fontAlgn="base" hangingPunct="0">
              <a:spcAft>
                <a:spcPct val="0"/>
              </a:spcAft>
            </a:pPr>
            <a:r>
              <a:rPr lang="it-IT" altLang="it-IT" dirty="0">
                <a:latin typeface="Futura-Bold" pitchFamily="2" charset="0"/>
                <a:cs typeface="+mj-cs"/>
              </a:rPr>
              <a:t>Classificazioni delle vibrazioni in base alle frequenze </a:t>
            </a:r>
          </a:p>
        </p:txBody>
      </p:sp>
      <p:graphicFrame>
        <p:nvGraphicFramePr>
          <p:cNvPr id="132099" name="Object 3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077555619"/>
              </p:ext>
            </p:extLst>
          </p:nvPr>
        </p:nvGraphicFramePr>
        <p:xfrm>
          <a:off x="397843" y="1412776"/>
          <a:ext cx="8197850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Document" r:id="rId5" imgW="11785110" imgH="6708707" progId="Word.Document.8">
                  <p:embed/>
                </p:oleObj>
              </mc:Choice>
              <mc:Fallback>
                <p:oleObj name="Document" r:id="rId5" imgW="11785110" imgH="670870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43" y="1412776"/>
                        <a:ext cx="8197850" cy="465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9762" name="Group 2"/>
          <p:cNvGraphicFramePr>
            <a:graphicFrameLocks noGrp="1"/>
          </p:cNvGraphicFramePr>
          <p:nvPr/>
        </p:nvGraphicFramePr>
        <p:xfrm>
          <a:off x="323528" y="1484784"/>
          <a:ext cx="8128000" cy="3676230"/>
        </p:xfrm>
        <a:graphic>
          <a:graphicData uri="http://schemas.openxmlformats.org/drawingml/2006/table">
            <a:tbl>
              <a:tblPr/>
              <a:tblGrid>
                <a:gridCol w="3065463"/>
                <a:gridCol w="5062537"/>
              </a:tblGrid>
              <a:tr h="3999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SUPERAMENTO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ADEMPIMENTI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9714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Valori limite di esposizione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Prendere misure immediate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per riportare l’esposizione al di sotto del valore limite,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1908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Valori di azione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Programma di misure tecnico-organizzative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per ridurre l’esposizione ed i rischi. 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Sorveglianza sanitaria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con periodicità annuale (di solito)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0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algn="l" defTabSz="811213" eaLnBrk="0" hangingPunct="0"/>
            <a:r>
              <a:rPr lang="it-IT" altLang="it-IT" sz="2200" b="1" dirty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Valori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6105525" cy="512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algn="l" defTabSz="811213" eaLnBrk="0" fontAlgn="base" hangingPunct="0">
              <a:spcAft>
                <a:spcPct val="0"/>
              </a:spcAft>
            </a:pPr>
            <a:r>
              <a:rPr lang="it-IT" altLang="it-IT" sz="2200" dirty="0">
                <a:solidFill>
                  <a:schemeClr val="bg1"/>
                </a:solidFill>
                <a:latin typeface="Futura-Bold" pitchFamily="2" charset="0"/>
                <a:cs typeface="+mj-cs"/>
              </a:rPr>
              <a:t>Prevenzione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192213"/>
            <a:ext cx="8615362" cy="494506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altLang="it-IT" sz="2200" b="1" dirty="0" smtClean="0">
                <a:solidFill>
                  <a:srgbClr val="0070C0"/>
                </a:solidFill>
              </a:rPr>
              <a:t>a) di carattere tecnico  rivolta allo</a:t>
            </a:r>
            <a:r>
              <a:rPr lang="it-IT" altLang="it-IT" sz="2200" dirty="0" smtClean="0">
                <a:solidFill>
                  <a:srgbClr val="0070C0"/>
                </a:solidFill>
              </a:rPr>
              <a:t> </a:t>
            </a:r>
            <a:r>
              <a:rPr lang="it-IT" altLang="it-IT" sz="2200" b="1" dirty="0" smtClean="0">
                <a:solidFill>
                  <a:srgbClr val="0070C0"/>
                </a:solidFill>
              </a:rPr>
              <a:t>strumento vibrante</a:t>
            </a:r>
          </a:p>
          <a:p>
            <a:pPr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progettazione: peso maneggevolezza, frequenza e ampiezza delle vibrazioni, </a:t>
            </a:r>
            <a:r>
              <a:rPr lang="it-IT" altLang="it-IT" sz="2200" dirty="0" err="1" smtClean="0">
                <a:solidFill>
                  <a:schemeClr val="tx1"/>
                </a:solidFill>
              </a:rPr>
              <a:t>etc</a:t>
            </a:r>
            <a:endParaRPr lang="it-IT" altLang="it-IT" sz="2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manutenzione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2200" b="1" dirty="0" smtClean="0">
                <a:solidFill>
                  <a:srgbClr val="0070C0"/>
                </a:solidFill>
              </a:rPr>
              <a:t>b)</a:t>
            </a:r>
            <a:r>
              <a:rPr lang="it-IT" altLang="it-IT" sz="2200" dirty="0" smtClean="0">
                <a:solidFill>
                  <a:srgbClr val="0070C0"/>
                </a:solidFill>
              </a:rPr>
              <a:t> </a:t>
            </a:r>
            <a:r>
              <a:rPr lang="it-IT" altLang="it-IT" sz="2200" b="1" dirty="0" smtClean="0">
                <a:solidFill>
                  <a:srgbClr val="0070C0"/>
                </a:solidFill>
              </a:rPr>
              <a:t>di carattere organizzativo:</a:t>
            </a:r>
            <a:r>
              <a:rPr lang="it-IT" altLang="it-IT" sz="2200" dirty="0" smtClean="0">
                <a:solidFill>
                  <a:srgbClr val="0070C0"/>
                </a:solidFill>
              </a:rPr>
              <a:t> </a:t>
            </a:r>
            <a:r>
              <a:rPr lang="it-IT" altLang="it-IT" sz="2200" b="1" dirty="0" smtClean="0">
                <a:solidFill>
                  <a:srgbClr val="0070C0"/>
                </a:solidFill>
              </a:rPr>
              <a:t>organizzazione del lavoro</a:t>
            </a:r>
          </a:p>
          <a:p>
            <a:pPr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tempi di esposizione</a:t>
            </a:r>
          </a:p>
          <a:p>
            <a:pPr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turni lavorativi</a:t>
            </a:r>
          </a:p>
          <a:p>
            <a:pPr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luoghi di lavoro</a:t>
            </a:r>
          </a:p>
          <a:p>
            <a:pPr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dpi (guanti ammortizzanti)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22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105525" cy="512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lang="it-IT" altLang="it-IT" dirty="0">
                <a:latin typeface="Futura-Bold" pitchFamily="2" charset="0"/>
                <a:cs typeface="+mj-cs"/>
              </a:rPr>
              <a:t>Prevenzione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052513"/>
            <a:ext cx="8640762" cy="478948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FontTx/>
              <a:buNone/>
            </a:pPr>
            <a:endParaRPr lang="it-IT" altLang="it-IT" sz="2200" dirty="0" smtClean="0"/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it-IT" altLang="it-IT" sz="2200" b="1" dirty="0" smtClean="0">
                <a:solidFill>
                  <a:srgbClr val="0070C0"/>
                </a:solidFill>
              </a:rPr>
              <a:t>c) di carattere medico: rivolta al</a:t>
            </a:r>
            <a:r>
              <a:rPr lang="it-IT" altLang="it-IT" sz="2200" dirty="0" smtClean="0">
                <a:solidFill>
                  <a:srgbClr val="0070C0"/>
                </a:solidFill>
              </a:rPr>
              <a:t> </a:t>
            </a:r>
            <a:r>
              <a:rPr lang="it-IT" altLang="it-IT" sz="2200" b="1" dirty="0" smtClean="0">
                <a:solidFill>
                  <a:srgbClr val="0070C0"/>
                </a:solidFill>
              </a:rPr>
              <a:t>lavoratore</a:t>
            </a:r>
            <a:endParaRPr lang="it-IT" altLang="it-IT" sz="220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</a:pPr>
            <a:r>
              <a:rPr lang="it-IT" altLang="it-IT" sz="2200" dirty="0" smtClean="0"/>
              <a:t> </a:t>
            </a:r>
            <a:r>
              <a:rPr lang="it-IT" altLang="it-IT" sz="2200" dirty="0" smtClean="0">
                <a:solidFill>
                  <a:schemeClr val="tx1"/>
                </a:solidFill>
              </a:rPr>
              <a:t>visite di assunzione </a:t>
            </a:r>
          </a:p>
          <a:p>
            <a:pPr marL="0" indent="0" algn="just"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 visite periodiche (con limitazioni e prescrizioni)</a:t>
            </a:r>
          </a:p>
          <a:p>
            <a:pPr marL="0" indent="0" algn="just"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 indagini strumentali</a:t>
            </a:r>
          </a:p>
          <a:p>
            <a:pPr marL="0" indent="0" algn="just">
              <a:lnSpc>
                <a:spcPct val="150000"/>
              </a:lnSpc>
            </a:pPr>
            <a:endParaRPr lang="it-IT" altLang="it-IT" sz="22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it-IT" altLang="it-IT" sz="2200" b="1" dirty="0" smtClean="0">
                <a:solidFill>
                  <a:schemeClr val="tx1"/>
                </a:solidFill>
              </a:rPr>
              <a:t>Consigliabile ai fini preventivi l’astensione dal fumo di tabacco, la limitazione del consumo di alcool, il controllo del metabolismo lipidico e glucidico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95536" y="836712"/>
            <a:ext cx="8352928" cy="5085184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Qualora vengano superati i valori d’azione, il Datore di Lavoro elabora un programma atto a ridurre l’esposizione e i rischi, tenendo in considerazione</a:t>
            </a:r>
            <a:r>
              <a:rPr kumimoji="0" lang="it-IT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</a:p>
          <a:p>
            <a:pPr marL="609600" marR="0" lvl="0" indent="-60960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sz="2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Altri metodi di lavoro che comportano una minore esposizione a vibrazioni meccaniche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 scelta di attrezzature di lavoro adeguate, in grado di produrre il minor livello possibile di vibrazioni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 fornitura di attrezzature accessorie per ridurre i rischi di lesioni da vibrazioni                (sedili, guanti, maniglie)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Adeguati programmi di manutenzione delle attrezzature di lavoro, del luogo di lavoro e dei sistemi sul luogo di lavoro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 progettazione e l’organizzazione dei luoghi di lavoro e dei posti di lavoro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Adeguata formazione e informazione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 limitazione della durata e dell’intensità dell’esposizione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L’organizzazione di orari di lavoro appropriati, con adeguati periodi di riposo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 fornitura di indumenti per la protezione dal freddo e dall’umidità</a:t>
            </a: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609600" marR="0" lvl="0" indent="-609600" algn="just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105525" cy="512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lang="it-IT" altLang="it-IT" dirty="0">
                <a:latin typeface="Futura-Bold" pitchFamily="2" charset="0"/>
                <a:cs typeface="+mj-cs"/>
              </a:rPr>
              <a:t>Prevenzione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lang="it-IT" dirty="0">
                <a:latin typeface="Futura-Bold" pitchFamily="2" charset="0"/>
                <a:cs typeface="+mj-cs"/>
              </a:rPr>
              <a:t>Protezione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119675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I guanti possono ridurre la trasmissione delle vibrazioni alle mani.</a:t>
            </a:r>
          </a:p>
          <a:p>
            <a:pPr algn="l">
              <a:spcBef>
                <a:spcPct val="50000"/>
              </a:spcBef>
            </a:pPr>
            <a:endParaRPr lang="it-IT" sz="2000" dirty="0" smtClean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Sono dotati di rivestimenti interni in grado di assorbire l’energia meccanica nell’intervallo di frequenza di interesse </a:t>
            </a:r>
            <a:r>
              <a:rPr lang="it-IT" sz="2000" dirty="0" err="1" smtClean="0">
                <a:latin typeface="+mn-lt"/>
              </a:rPr>
              <a:t>igienistico</a:t>
            </a:r>
            <a:r>
              <a:rPr lang="it-IT" sz="2000" dirty="0" smtClean="0">
                <a:latin typeface="+mn-lt"/>
              </a:rPr>
              <a:t> (6.3-1600 Hz)</a:t>
            </a:r>
          </a:p>
          <a:p>
            <a:pPr algn="l">
              <a:spcBef>
                <a:spcPct val="50000"/>
              </a:spcBef>
            </a:pPr>
            <a:endParaRPr lang="it-IT" sz="2000" dirty="0" smtClean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I guanti antivibranti devono riportare, vicino al marchio CE, l’indicazione della norma EN ISO 10819:1996</a:t>
            </a:r>
            <a:endParaRPr lang="it-IT" sz="20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780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lang="it-IT" dirty="0">
                <a:latin typeface="Futura-Bold" pitchFamily="2" charset="0"/>
                <a:cs typeface="+mj-cs"/>
              </a:rPr>
              <a:t>Protezione</a:t>
            </a:r>
          </a:p>
        </p:txBody>
      </p:sp>
      <p:graphicFrame>
        <p:nvGraphicFramePr>
          <p:cNvPr id="3" name="Group 95"/>
          <p:cNvGraphicFramePr>
            <a:graphicFrameLocks noGrp="1"/>
          </p:cNvGraphicFramePr>
          <p:nvPr/>
        </p:nvGraphicFramePr>
        <p:xfrm>
          <a:off x="323528" y="1124744"/>
          <a:ext cx="7992120" cy="4829165"/>
        </p:xfrm>
        <a:graphic>
          <a:graphicData uri="http://schemas.openxmlformats.org/drawingml/2006/table">
            <a:tbl>
              <a:tblPr/>
              <a:tblGrid>
                <a:gridCol w="4896544"/>
                <a:gridCol w="3095576"/>
              </a:tblGrid>
              <a:tr h="517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TIPOLOGIA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UTENSILE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ATTENUAZIONE ATTESA DELLE VIBRAZIONI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Utensili Di Tipo Percussorio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Scalpellatori e scrostatori, rivettatori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Martelli perforatori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Martelli demolitori e picconatori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Trapani a percussione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Avvitatori ad impulso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Martelli sabbiatori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Smerigliatrici angolari e assiali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40-60 %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Decespugliatori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10 -20%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Motoseghe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10-20 %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Cesoie e roditrici per metalli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 r="27519"/>
          <a:stretch>
            <a:fillRect/>
          </a:stretch>
        </p:blipFill>
        <p:spPr bwMode="auto">
          <a:xfrm>
            <a:off x="1547813" y="2555875"/>
            <a:ext cx="316706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84163" y="1416050"/>
            <a:ext cx="5770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Disturbi </a:t>
            </a:r>
            <a:r>
              <a:rPr lang="it-IT" altLang="it-IT" sz="2200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cervico</a:t>
            </a: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-brachiali</a:t>
            </a:r>
            <a:r>
              <a:rPr lang="it-IT" altLang="it-IT" sz="1800" b="1" dirty="0" smtClean="0">
                <a:latin typeface="+mn-lt"/>
                <a:cs typeface="Arial" pitchFamily="34" charset="0"/>
              </a:rPr>
              <a:t>:</a:t>
            </a:r>
            <a:r>
              <a:rPr lang="it-IT" altLang="it-IT" sz="1800" dirty="0" smtClean="0">
                <a:latin typeface="+mn-lt"/>
                <a:cs typeface="Arial" pitchFamily="34" charset="0"/>
              </a:rPr>
              <a:t> sono disturbi delle fasce muscolari che si manifestano nella zona collo-spalle dei conducenti di automezzi.</a:t>
            </a:r>
          </a:p>
        </p:txBody>
      </p:sp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323850" y="4797425"/>
            <a:ext cx="5400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Disturbi digestivi: </a:t>
            </a:r>
            <a:r>
              <a:rPr lang="it-IT" altLang="it-IT" sz="1800" dirty="0" smtClean="0">
                <a:latin typeface="+mn-lt"/>
                <a:cs typeface="Arial" pitchFamily="34" charset="0"/>
              </a:rPr>
              <a:t>un’esposizione elevata può generare un aumento dell’attività gastrointestinale e quindi provocare gastrite e ulcera peptica.</a:t>
            </a:r>
          </a:p>
        </p:txBody>
      </p:sp>
      <p:sp>
        <p:nvSpPr>
          <p:cNvPr id="139269" name="Line 7"/>
          <p:cNvSpPr>
            <a:spLocks noChangeShapeType="1"/>
          </p:cNvSpPr>
          <p:nvPr/>
        </p:nvSpPr>
        <p:spPr bwMode="auto">
          <a:xfrm flipV="1">
            <a:off x="3090863" y="3436938"/>
            <a:ext cx="1023937" cy="15700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n-lt"/>
              <a:cs typeface="Arial" pitchFamily="34" charset="0"/>
            </a:endParaRPr>
          </a:p>
        </p:txBody>
      </p:sp>
      <p:pic>
        <p:nvPicPr>
          <p:cNvPr id="139270" name="Picture 8"/>
          <p:cNvPicPr>
            <a:picLocks noChangeAspect="1" noChangeArrowheads="1"/>
          </p:cNvPicPr>
          <p:nvPr/>
        </p:nvPicPr>
        <p:blipFill>
          <a:blip r:embed="rId4" cstate="print"/>
          <a:srcRect r="23135" b="23767"/>
          <a:stretch>
            <a:fillRect/>
          </a:stretch>
        </p:blipFill>
        <p:spPr bwMode="auto">
          <a:xfrm>
            <a:off x="6084888" y="1649413"/>
            <a:ext cx="1630362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5837238" y="4759325"/>
            <a:ext cx="3055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La chinetosi:</a:t>
            </a:r>
            <a:r>
              <a:rPr lang="it-IT" altLang="it-IT" sz="1800" dirty="0" smtClean="0">
                <a:latin typeface="+mn-lt"/>
                <a:cs typeface="Arial" pitchFamily="34" charset="0"/>
              </a:rPr>
              <a:t> si manifesta con vibrazioni a bassa frequenza (da 0 a 2 HZ) e stimola la funzione vestibolare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6495" y="180281"/>
            <a:ext cx="81629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>
            <a:lvl1pPr algn="l" defTabSz="811213" eaLnBrk="0" latinLnBrk="0" hangingPunct="0">
              <a:buNone/>
              <a:defRPr sz="2200" b="1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Vibrazioni trasmesse al corpo intero (WBV)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68288" y="1455738"/>
            <a:ext cx="853598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Disturbi circolatori: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i conducenti di automezzi e veicoli possono essere soggetti ad insorgenza di 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emorroidi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e 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varici venose alle gambe,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addebitabili anche alle vibrazioni ed al tempo trascorso in posizione seduta.</a:t>
            </a: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endParaRPr lang="it-IT" altLang="it-IT" sz="2200" dirty="0" smtClean="0"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Effetti </a:t>
            </a:r>
            <a:r>
              <a:rPr lang="it-IT" altLang="it-IT" sz="2200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cocleo</a:t>
            </a: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- vestibolari: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l’esposizione contemporanea a vibrazioni e rumore è probabilmente causa di un aumento del disturbo uditivo (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ipoacusia) alle alte frequenze.</a:t>
            </a: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endParaRPr lang="it-IT" altLang="it-IT" sz="2200" b="1" dirty="0" smtClean="0"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Risposte a carattere psicosomatico: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 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caratterizzati da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 fenomeni psicosensoriali, modificazioni del tono muscolare, modificazioni neurologiche, endocrine ed umorali.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81629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>
            <a:defPPr>
              <a:defRPr lang="it-IT"/>
            </a:defPPr>
            <a:lvl1pPr algn="l" defTabSz="811213" eaLnBrk="0" latinLnBrk="0" hangingPunct="0">
              <a:buNone/>
              <a:defRPr sz="2200" b="1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Vibrazioni trasmesse al corpo intero (WBV)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51520" y="980728"/>
            <a:ext cx="8534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Art. 200 </a:t>
            </a:r>
            <a:r>
              <a:rPr lang="it-IT" altLang="it-IT" sz="22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(Definizioni)</a:t>
            </a:r>
          </a:p>
          <a:p>
            <a:pPr algn="just"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200" dirty="0" smtClean="0">
                <a:latin typeface="+mn-lt"/>
                <a:cs typeface="Arial" pitchFamily="34" charset="0"/>
              </a:rPr>
              <a:t>1. Ai fini del presente capo, si intende per:</a:t>
            </a:r>
          </a:p>
          <a:p>
            <a:pPr algn="just"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latin typeface="+mn-lt"/>
                <a:cs typeface="Arial" pitchFamily="34" charset="0"/>
              </a:rPr>
              <a:t>a)Vibrazioni trasmesse al sistema mano-braccio: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le vibrazioni meccaniche che, se trasmesse al sistema mano-braccio nell'uomo, comportano un rischio per la salute e la sicurezza dei lavoratori, in particolare disturbi vascolari, osteoarticolari, neurologici o muscolari;</a:t>
            </a:r>
          </a:p>
          <a:p>
            <a:pPr algn="just"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latin typeface="+mn-lt"/>
                <a:cs typeface="Arial" pitchFamily="34" charset="0"/>
              </a:rPr>
              <a:t>b)Vibrazioni trasmesse al corpo intero: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le vibrazioni meccaniche che, se trasmesse al corpo intero, comportano rischi per la salute e la sicurezza dei lavoratori, in particolare lombalgie e traumi del rachide;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1520" y="9178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Riferimento normativo</a:t>
            </a:r>
            <a:endParaRPr lang="it-IT" altLang="it-IT" sz="2200" b="1" dirty="0">
              <a:solidFill>
                <a:schemeClr val="bg1"/>
              </a:solidFill>
              <a:latin typeface="Futura-B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utens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0" y="2490788"/>
            <a:ext cx="2522538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57555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altLang="it-IT" sz="2200" dirty="0">
                <a:solidFill>
                  <a:schemeClr val="bg1"/>
                </a:solidFill>
                <a:latin typeface="Futura-Bold" pitchFamily="2" charset="0"/>
                <a:cs typeface="+mj-cs"/>
              </a:rPr>
              <a:t>Segmental vibration 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92250"/>
            <a:ext cx="7048252" cy="3665538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it-IT" altLang="it-IT" sz="2200" dirty="0" smtClean="0">
                <a:solidFill>
                  <a:schemeClr val="tx1"/>
                </a:solidFill>
              </a:rPr>
              <a:t>Patologia distrettuale da strumenti vibranti caratterizzata dalla presenza di:</a:t>
            </a:r>
          </a:p>
          <a:p>
            <a:pPr marL="0" indent="0"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lesioni vascolari</a:t>
            </a:r>
          </a:p>
          <a:p>
            <a:pPr marL="0" indent="0"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lesioni </a:t>
            </a:r>
            <a:r>
              <a:rPr lang="it-IT" altLang="it-IT" sz="2200" dirty="0" err="1" smtClean="0">
                <a:solidFill>
                  <a:schemeClr val="tx1"/>
                </a:solidFill>
              </a:rPr>
              <a:t>osteo</a:t>
            </a:r>
            <a:r>
              <a:rPr lang="it-IT" altLang="it-IT" sz="2200" dirty="0" smtClean="0">
                <a:solidFill>
                  <a:schemeClr val="tx1"/>
                </a:solidFill>
              </a:rPr>
              <a:t>-articolari</a:t>
            </a:r>
          </a:p>
          <a:p>
            <a:pPr marL="0" indent="0"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lesioni neurologiche</a:t>
            </a:r>
          </a:p>
          <a:p>
            <a:pPr marL="0" indent="0">
              <a:lnSpc>
                <a:spcPct val="15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lesioni muscolo-tendinee</a:t>
            </a:r>
          </a:p>
          <a:p>
            <a:pPr marL="0" indent="0">
              <a:buFontTx/>
              <a:buNone/>
            </a:pPr>
            <a:r>
              <a:rPr lang="it-IT" altLang="it-IT" sz="2200" dirty="0" smtClean="0">
                <a:solidFill>
                  <a:schemeClr val="tx1"/>
                </a:solidFill>
              </a:rPr>
              <a:t>(tra di loro variamente associate)</a:t>
            </a:r>
          </a:p>
          <a:p>
            <a:pPr marL="0" indent="0"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339975" y="4092575"/>
            <a:ext cx="65135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it-IT" sz="2200" dirty="0" smtClean="0">
                <a:latin typeface="+mn-lt"/>
                <a:cs typeface="Arial" pitchFamily="34" charset="0"/>
              </a:rPr>
              <a:t>Si calcola che 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oltre il 5% dei lavoratori sono esposti regolarmente  a vibrazioni del sistema mano-braccio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tale percentuale sale in alcuni 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comparti lavorativi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: edilizia e ingegneria civile, manutenzione di strade e ferrovie, fonderie e officine meccaniche, miniere e cave      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39750" y="1254125"/>
            <a:ext cx="691356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200" dirty="0" smtClean="0">
                <a:latin typeface="+mn-lt"/>
                <a:cs typeface="Arial" pitchFamily="34" charset="0"/>
              </a:rPr>
              <a:t>Molti strumenti che vengono impugnati o azionati con le mani generano vibrazioni.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2200" dirty="0" smtClean="0">
              <a:latin typeface="+mn-lt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200" dirty="0" smtClean="0">
                <a:latin typeface="+mn-lt"/>
                <a:cs typeface="Arial" pitchFamily="34" charset="0"/>
              </a:rPr>
              <a:t>La vibrazione si trasmette alla mano e al braccio dell’operatore attraverso il contatto fisico con lo strumento e, in alcuni casi attraverso il pezzo che si sta lavorando (macchinari a colonna).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644900"/>
            <a:ext cx="211931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57555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altLang="it-IT" sz="2200" dirty="0">
                <a:solidFill>
                  <a:schemeClr val="bg1"/>
                </a:solidFill>
                <a:latin typeface="Futura-Bold" pitchFamily="2" charset="0"/>
                <a:cs typeface="+mj-cs"/>
              </a:rPr>
              <a:t>Segmental vibration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315913" y="1444625"/>
            <a:ext cx="83947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200" dirty="0" smtClean="0">
                <a:latin typeface="+mn-lt"/>
                <a:cs typeface="Arial" pitchFamily="34" charset="0"/>
              </a:rPr>
              <a:t>Nella </a:t>
            </a:r>
            <a:r>
              <a:rPr lang="it-IT" altLang="it-IT" sz="2200" b="1" dirty="0" smtClean="0">
                <a:latin typeface="+mn-lt"/>
                <a:cs typeface="Arial" pitchFamily="34" charset="0"/>
              </a:rPr>
              <a:t>«sindrome da vibrazioni mano-braccio»,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 oltre ad un maggiore affaticamento psicofisico, vi è un aumento del rischio di insorgenza di lesioni vascolari, neurologiche e muscolo-scheletriche con l’eventuale concorrenza di fattori ambientali, come il rumore, o individuali come l’età, la suscettibilità o l’abitudine al fumo.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403725"/>
            <a:ext cx="32908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57555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altLang="it-IT" sz="2200" dirty="0">
                <a:solidFill>
                  <a:schemeClr val="bg1"/>
                </a:solidFill>
                <a:latin typeface="Futura-Bold" pitchFamily="2" charset="0"/>
                <a:cs typeface="+mj-cs"/>
              </a:rPr>
              <a:t>Segmental vibration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57555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altLang="it-IT" sz="2200" dirty="0">
                <a:solidFill>
                  <a:schemeClr val="bg1"/>
                </a:solidFill>
                <a:latin typeface="Futura-Bold" pitchFamily="2" charset="0"/>
                <a:cs typeface="+mj-cs"/>
              </a:rPr>
              <a:t>Segmental vibration 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4675"/>
            <a:ext cx="8893175" cy="3013075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None/>
            </a:pPr>
            <a:r>
              <a:rPr lang="it-IT" altLang="it-IT" sz="2200" b="1" dirty="0" smtClean="0">
                <a:solidFill>
                  <a:schemeClr val="tx1"/>
                </a:solidFill>
              </a:rPr>
              <a:t>Angioneurosi </a:t>
            </a:r>
            <a:r>
              <a:rPr lang="it-IT" altLang="it-IT" sz="2200" dirty="0" smtClean="0">
                <a:solidFill>
                  <a:schemeClr val="tx1"/>
                </a:solidFill>
              </a:rPr>
              <a:t>(Fenomeno di </a:t>
            </a:r>
            <a:r>
              <a:rPr lang="it-IT" altLang="it-IT" sz="2200" dirty="0" err="1" smtClean="0">
                <a:solidFill>
                  <a:schemeClr val="tx1"/>
                </a:solidFill>
              </a:rPr>
              <a:t>Raynaud</a:t>
            </a:r>
            <a:r>
              <a:rPr lang="it-IT" altLang="it-IT" sz="2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it-IT" altLang="it-IT" sz="2200" b="1" dirty="0" smtClean="0">
                <a:solidFill>
                  <a:schemeClr val="tx1"/>
                </a:solidFill>
              </a:rPr>
              <a:t>Neuropatie periferiche</a:t>
            </a:r>
            <a:r>
              <a:rPr lang="it-IT" altLang="it-IT" sz="2200" dirty="0" smtClean="0">
                <a:solidFill>
                  <a:schemeClr val="tx1"/>
                </a:solidFill>
              </a:rPr>
              <a:t> prevalentemente sensitive (</a:t>
            </a:r>
            <a:r>
              <a:rPr lang="it-IT" altLang="it-IT" sz="2200" dirty="0" err="1" smtClean="0">
                <a:solidFill>
                  <a:schemeClr val="tx1"/>
                </a:solidFill>
              </a:rPr>
              <a:t>nn</a:t>
            </a:r>
            <a:r>
              <a:rPr lang="it-IT" altLang="it-IT" sz="2200" dirty="0" smtClean="0">
                <a:solidFill>
                  <a:schemeClr val="tx1"/>
                </a:solidFill>
              </a:rPr>
              <a:t>. mediano, ulnare, radiale)</a:t>
            </a:r>
          </a:p>
          <a:p>
            <a:pPr>
              <a:lnSpc>
                <a:spcPct val="150000"/>
              </a:lnSpc>
              <a:buNone/>
            </a:pPr>
            <a:r>
              <a:rPr lang="it-IT" altLang="it-IT" sz="2200" b="1" dirty="0" smtClean="0">
                <a:solidFill>
                  <a:schemeClr val="tx1"/>
                </a:solidFill>
              </a:rPr>
              <a:t>Sindromi da intrappolamento dei tronchi nervosi</a:t>
            </a:r>
            <a:r>
              <a:rPr lang="it-IT" altLang="it-IT" sz="2200" dirty="0" smtClean="0">
                <a:solidFill>
                  <a:schemeClr val="tx1"/>
                </a:solidFill>
              </a:rPr>
              <a:t> degli arti superiori (es. t. carpale)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it-IT" altLang="it-IT" sz="2200" b="1" dirty="0" err="1" smtClean="0">
                <a:solidFill>
                  <a:schemeClr val="tx1"/>
                </a:solidFill>
              </a:rPr>
              <a:t>Osteoartropatie</a:t>
            </a:r>
            <a:r>
              <a:rPr lang="it-IT" altLang="it-IT" sz="2200" dirty="0" smtClean="0">
                <a:solidFill>
                  <a:schemeClr val="tx1"/>
                </a:solidFill>
              </a:rPr>
              <a:t> dei polsi e gomiti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it-IT" altLang="it-IT" sz="2200" b="1" dirty="0" smtClean="0">
                <a:solidFill>
                  <a:schemeClr val="tx1"/>
                </a:solidFill>
              </a:rPr>
              <a:t>Patologie muscolo-tendinee degli arti superiori</a:t>
            </a:r>
            <a:endParaRPr lang="en-US" altLang="it-IT" sz="2200" b="1" dirty="0" smtClean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8656638" cy="3205163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>
              <a:lnSpc>
                <a:spcPts val="2875"/>
              </a:lnSpc>
              <a:buClr>
                <a:srgbClr val="0070C0"/>
              </a:buClr>
              <a:buNone/>
            </a:pPr>
            <a:r>
              <a:rPr lang="it-IT" altLang="it-IT" sz="2400" b="1" dirty="0" smtClean="0">
                <a:solidFill>
                  <a:schemeClr val="tx1"/>
                </a:solidFill>
              </a:rPr>
              <a:t>Tendinopatie infiammatorie e/o degenerative</a:t>
            </a:r>
            <a:r>
              <a:rPr lang="it-IT" altLang="it-IT" sz="2400" dirty="0" smtClean="0">
                <a:solidFill>
                  <a:schemeClr val="tx1"/>
                </a:solidFill>
              </a:rPr>
              <a:t> (</a:t>
            </a:r>
            <a:r>
              <a:rPr lang="it-IT" altLang="it-IT" sz="2400" dirty="0" err="1" smtClean="0">
                <a:solidFill>
                  <a:schemeClr val="tx1"/>
                </a:solidFill>
              </a:rPr>
              <a:t>tendiniti</a:t>
            </a:r>
            <a:r>
              <a:rPr lang="it-IT" altLang="it-IT" sz="2400" dirty="0" smtClean="0">
                <a:solidFill>
                  <a:schemeClr val="tx1"/>
                </a:solidFill>
              </a:rPr>
              <a:t>, tenosinoviti, </a:t>
            </a:r>
            <a:r>
              <a:rPr lang="it-IT" altLang="it-IT" sz="2400" dirty="0" err="1" smtClean="0">
                <a:solidFill>
                  <a:schemeClr val="tx1"/>
                </a:solidFill>
              </a:rPr>
              <a:t>peritendiniti</a:t>
            </a:r>
            <a:r>
              <a:rPr lang="it-IT" altLang="it-IT" sz="2400" dirty="0" smtClean="0">
                <a:solidFill>
                  <a:schemeClr val="tx1"/>
                </a:solidFill>
              </a:rPr>
              <a:t>, tendinosi) della spalla, gomito, polso e mano)</a:t>
            </a:r>
          </a:p>
          <a:p>
            <a:pPr>
              <a:lnSpc>
                <a:spcPts val="2875"/>
              </a:lnSpc>
              <a:buClr>
                <a:srgbClr val="0070C0"/>
              </a:buClr>
              <a:buNone/>
            </a:pPr>
            <a:r>
              <a:rPr lang="it-IT" altLang="it-IT" sz="2400" b="1" dirty="0" smtClean="0">
                <a:solidFill>
                  <a:schemeClr val="tx1"/>
                </a:solidFill>
              </a:rPr>
              <a:t>Sindromi da compressione dei nervi periferici        </a:t>
            </a:r>
            <a:r>
              <a:rPr lang="it-IT" altLang="it-IT" sz="2400" dirty="0" smtClean="0">
                <a:solidFill>
                  <a:schemeClr val="tx1"/>
                </a:solidFill>
              </a:rPr>
              <a:t> (s. tunnel carpale, s. canale di </a:t>
            </a:r>
            <a:r>
              <a:rPr lang="it-IT" altLang="it-IT" sz="2400" dirty="0" err="1" smtClean="0">
                <a:solidFill>
                  <a:schemeClr val="tx1"/>
                </a:solidFill>
              </a:rPr>
              <a:t>Guyon</a:t>
            </a:r>
            <a:r>
              <a:rPr lang="it-IT" altLang="it-IT" sz="2400" dirty="0" smtClean="0">
                <a:solidFill>
                  <a:schemeClr val="tx1"/>
                </a:solidFill>
              </a:rPr>
              <a:t>, s. tunnel cubitale, s. del pronatore, s. stretto toracico)</a:t>
            </a:r>
          </a:p>
          <a:p>
            <a:pPr>
              <a:lnSpc>
                <a:spcPts val="2875"/>
              </a:lnSpc>
              <a:buClr>
                <a:srgbClr val="0070C0"/>
              </a:buClr>
              <a:buNone/>
            </a:pPr>
            <a:r>
              <a:rPr lang="it-IT" altLang="it-IT" sz="2400" b="1" dirty="0" err="1" smtClean="0">
                <a:solidFill>
                  <a:schemeClr val="tx1"/>
                </a:solidFill>
              </a:rPr>
              <a:t>Osteoartropatie</a:t>
            </a:r>
            <a:r>
              <a:rPr lang="it-IT" altLang="it-IT" sz="2400" b="1" dirty="0" smtClean="0">
                <a:solidFill>
                  <a:schemeClr val="tx1"/>
                </a:solidFill>
              </a:rPr>
              <a:t> croniche degenerative</a:t>
            </a:r>
            <a:r>
              <a:rPr lang="it-IT" altLang="it-IT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ts val="2875"/>
              </a:lnSpc>
              <a:buClr>
                <a:srgbClr val="0070C0"/>
              </a:buClr>
              <a:buFontTx/>
              <a:buNone/>
            </a:pPr>
            <a:r>
              <a:rPr lang="it-IT" altLang="it-IT" sz="2400" dirty="0" smtClean="0">
                <a:solidFill>
                  <a:schemeClr val="tx1"/>
                </a:solidFill>
              </a:rPr>
              <a:t>    (es. artrosi, </a:t>
            </a:r>
            <a:r>
              <a:rPr lang="it-IT" altLang="it-IT" sz="2400" dirty="0" err="1" smtClean="0">
                <a:solidFill>
                  <a:schemeClr val="tx1"/>
                </a:solidFill>
              </a:rPr>
              <a:t>rizoartrosi</a:t>
            </a:r>
            <a:r>
              <a:rPr lang="it-IT" altLang="it-IT" sz="2400" dirty="0" smtClean="0">
                <a:solidFill>
                  <a:schemeClr val="tx1"/>
                </a:solidFill>
              </a:rPr>
              <a:t> trapezio-metacarpale)</a:t>
            </a:r>
          </a:p>
          <a:p>
            <a:pPr>
              <a:lnSpc>
                <a:spcPts val="2875"/>
              </a:lnSpc>
              <a:buClr>
                <a:srgbClr val="0070C0"/>
              </a:buClr>
              <a:buNone/>
            </a:pPr>
            <a:r>
              <a:rPr lang="it-IT" altLang="it-IT" sz="2400" b="1" dirty="0" smtClean="0">
                <a:solidFill>
                  <a:schemeClr val="tx1"/>
                </a:solidFill>
              </a:rPr>
              <a:t>Altre patologie</a:t>
            </a:r>
            <a:r>
              <a:rPr lang="it-IT" altLang="it-IT" sz="2400" dirty="0" smtClean="0">
                <a:solidFill>
                  <a:schemeClr val="tx1"/>
                </a:solidFill>
              </a:rPr>
              <a:t>: m. </a:t>
            </a:r>
            <a:r>
              <a:rPr lang="it-IT" altLang="it-IT" sz="2400" dirty="0" err="1" smtClean="0">
                <a:solidFill>
                  <a:schemeClr val="tx1"/>
                </a:solidFill>
              </a:rPr>
              <a:t>Dupuytren</a:t>
            </a:r>
            <a:r>
              <a:rPr lang="it-IT" altLang="it-IT" sz="2400" dirty="0" smtClean="0">
                <a:solidFill>
                  <a:schemeClr val="tx1"/>
                </a:solidFill>
              </a:rPr>
              <a:t>, dito a scatto, cisti tendinee, borsiti.</a:t>
            </a:r>
            <a:endParaRPr lang="en-US" altLang="it-IT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85931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>
            <a:lvl1pPr algn="l" defTabSz="811213" eaLnBrk="0" latinLnBrk="0" hangingPunct="0">
              <a:buNone/>
              <a:defRPr lang="it-IT" sz="2200" b="1" dirty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La patologia osteoarticolare nella sindrome mano-braccia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 t="11545"/>
          <a:stretch>
            <a:fillRect/>
          </a:stretch>
        </p:blipFill>
        <p:spPr bwMode="auto">
          <a:xfrm>
            <a:off x="755576" y="2492896"/>
            <a:ext cx="7560840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79512" y="198983"/>
            <a:ext cx="569572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algn="l" defTabSz="811213" eaLnBrk="0" hangingPunct="0"/>
            <a:r>
              <a:rPr lang="it-IT" altLang="it-IT" sz="2200" b="1" dirty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Neuropatia da strumenti vibranti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331913" y="215900"/>
            <a:ext cx="2952750" cy="5492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11213" eaLnBrk="0" hangingPunct="0">
              <a:defRPr/>
            </a:pPr>
            <a:endParaRPr lang="it-IT" altLang="it-IT" sz="3200" b="1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196752"/>
            <a:ext cx="8228012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L’angiopatia da microtraumatismo vibratorio è, in ordine di frequenza, la </a:t>
            </a:r>
            <a:r>
              <a:rPr kumimoji="0" lang="it-IT" altLang="it-IT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quarta malattia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professionale indennizzata dall’INAIL in Italia.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71" y="211870"/>
            <a:ext cx="8208962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272" tIns="40636" rIns="81272" bIns="40636" rtlCol="0" anchor="ctr">
            <a:normAutofit/>
          </a:bodyPr>
          <a:lstStyle/>
          <a:p>
            <a:pPr defTabSz="811213" eaLnBrk="0" fontAlgn="base" hangingPunct="0">
              <a:spcAft>
                <a:spcPct val="0"/>
              </a:spcAft>
            </a:pPr>
            <a:r>
              <a:rPr altLang="it-IT" sz="2200" dirty="0" err="1">
                <a:solidFill>
                  <a:schemeClr val="bg1"/>
                </a:solidFill>
                <a:latin typeface="Futura-Bold" pitchFamily="2" charset="0"/>
                <a:cs typeface="+mj-cs"/>
              </a:rPr>
              <a:t>Lesioni</a:t>
            </a:r>
            <a:r>
              <a:rPr altLang="it-IT" sz="2200" dirty="0">
                <a:solidFill>
                  <a:schemeClr val="bg1"/>
                </a:solidFill>
                <a:latin typeface="Futura-Bold" pitchFamily="2" charset="0"/>
                <a:cs typeface="+mj-cs"/>
              </a:rPr>
              <a:t> </a:t>
            </a:r>
            <a:r>
              <a:rPr altLang="it-IT" sz="2200" dirty="0" err="1">
                <a:solidFill>
                  <a:schemeClr val="bg1"/>
                </a:solidFill>
                <a:latin typeface="Futura-Bold" pitchFamily="2" charset="0"/>
                <a:cs typeface="+mj-cs"/>
              </a:rPr>
              <a:t>vascolari</a:t>
            </a:r>
            <a:endParaRPr altLang="it-IT" sz="2200" dirty="0">
              <a:solidFill>
                <a:schemeClr val="bg1"/>
              </a:solidFill>
              <a:latin typeface="Futura-Bold" pitchFamily="2" charset="0"/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88"/>
            <a:ext cx="9144000" cy="47593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it-IT" altLang="it-IT" sz="2000" b="1" dirty="0" smtClean="0">
                <a:solidFill>
                  <a:schemeClr val="tx1"/>
                </a:solidFill>
              </a:rPr>
              <a:t>Fenomeno di </a:t>
            </a:r>
            <a:r>
              <a:rPr lang="it-IT" altLang="it-IT" sz="2000" b="1" dirty="0" err="1" smtClean="0">
                <a:solidFill>
                  <a:schemeClr val="tx1"/>
                </a:solidFill>
              </a:rPr>
              <a:t>Raynaud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 secondario</a:t>
            </a:r>
          </a:p>
          <a:p>
            <a:pPr>
              <a:buFontTx/>
              <a:buNone/>
            </a:pPr>
            <a:r>
              <a:rPr lang="it-IT" altLang="it-IT" sz="1800" dirty="0" smtClean="0">
                <a:solidFill>
                  <a:schemeClr val="tx1"/>
                </a:solidFill>
              </a:rPr>
              <a:t>Consiste nell’arresto transitorio del flusso arterioso in zone </a:t>
            </a:r>
            <a:r>
              <a:rPr lang="it-IT" altLang="it-IT" sz="1800" dirty="0" err="1" smtClean="0">
                <a:solidFill>
                  <a:schemeClr val="tx1"/>
                </a:solidFill>
              </a:rPr>
              <a:t>acrali</a:t>
            </a:r>
            <a:r>
              <a:rPr lang="it-IT" altLang="it-IT" sz="1800" dirty="0" smtClean="0">
                <a:solidFill>
                  <a:schemeClr val="tx1"/>
                </a:solidFill>
              </a:rPr>
              <a:t> (= terminali) delle mani.</a:t>
            </a:r>
            <a:endParaRPr lang="it-IT" altLang="it-IT" sz="2800" dirty="0" smtClean="0">
              <a:solidFill>
                <a:schemeClr val="tx1"/>
              </a:solidFill>
            </a:endParaRP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/>
          <a:srcRect l="15100" t="16394" r="11314" b="10652"/>
          <a:stretch>
            <a:fillRect/>
          </a:stretch>
        </p:blipFill>
        <p:spPr bwMode="auto">
          <a:xfrm>
            <a:off x="5580112" y="3645024"/>
            <a:ext cx="33402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 descr="Raynaud"/>
          <p:cNvPicPr>
            <a:picLocks noChangeAspect="1" noChangeArrowheads="1"/>
          </p:cNvPicPr>
          <p:nvPr/>
        </p:nvPicPr>
        <p:blipFill>
          <a:blip r:embed="rId4" cstate="print"/>
          <a:srcRect t="17125" b="9775"/>
          <a:stretch>
            <a:fillRect/>
          </a:stretch>
        </p:blipFill>
        <p:spPr bwMode="auto">
          <a:xfrm>
            <a:off x="251520" y="3717032"/>
            <a:ext cx="30658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l="23689" t="19035" r="22800" b="17798"/>
          <a:stretch>
            <a:fillRect/>
          </a:stretch>
        </p:blipFill>
        <p:spPr>
          <a:xfrm>
            <a:off x="0" y="1052513"/>
            <a:ext cx="3744913" cy="2208212"/>
          </a:xfrm>
          <a:prstGeom prst="rect">
            <a:avLst/>
          </a:prstGeom>
          <a:noFill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 cstate="print"/>
          <a:srcRect l="13194" t="14101" r="11266" b="12572"/>
          <a:stretch>
            <a:fillRect/>
          </a:stretch>
        </p:blipFill>
        <p:spPr bwMode="auto">
          <a:xfrm>
            <a:off x="4860032" y="1052513"/>
            <a:ext cx="3564831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5" cstate="print"/>
          <a:srcRect l="12764" t="13892" r="11215" b="9645"/>
          <a:stretch>
            <a:fillRect/>
          </a:stretch>
        </p:blipFill>
        <p:spPr bwMode="auto">
          <a:xfrm>
            <a:off x="4932040" y="3573016"/>
            <a:ext cx="3528069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367240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51520" y="1268760"/>
            <a:ext cx="85344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Art. 200 </a:t>
            </a:r>
            <a:r>
              <a:rPr lang="it-IT" altLang="it-IT" sz="22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(Definizioni)</a:t>
            </a: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endParaRPr lang="it-IT" altLang="it-IT" sz="2200" b="1" dirty="0" smtClean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latin typeface="+mn-lt"/>
                <a:cs typeface="Arial" pitchFamily="34" charset="0"/>
              </a:rPr>
              <a:t>c) esposizione giornaliera a vibrazioni trasmesse al sistema mano-braccio A(8):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[ms-2]: valore mediato nel tempo, ponderato in frequenza, delle accelerazioni misurate per una giornata lavorativa nominale di otto ore;</a:t>
            </a: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latin typeface="+mn-lt"/>
                <a:cs typeface="Arial" pitchFamily="34" charset="0"/>
              </a:rPr>
              <a:t>d) esposizione giornaliera a vibrazioni trasmesse al corpo intero A(8):</a:t>
            </a:r>
            <a:r>
              <a:rPr lang="it-IT" altLang="it-IT" sz="2200" dirty="0" smtClean="0">
                <a:latin typeface="+mn-lt"/>
                <a:cs typeface="Arial" pitchFamily="34" charset="0"/>
              </a:rPr>
              <a:t> [ms-2]: valore mediato nel tempo, ponderato, delle accelerazioni misurate per una giornata lavorativa nominale di otto ore.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9178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Riferimento normativo</a:t>
            </a:r>
            <a:endParaRPr lang="it-IT" altLang="it-IT" sz="2200" b="1" dirty="0">
              <a:solidFill>
                <a:schemeClr val="bg1"/>
              </a:solidFill>
              <a:latin typeface="Futura-B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6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307139" cy="3522663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it-IT" altLang="it-IT" sz="2200" b="1" dirty="0" smtClean="0">
                <a:solidFill>
                  <a:srgbClr val="0070C0"/>
                </a:solidFill>
              </a:rPr>
              <a:t>Art. 201 (Valori Limite di Esposizione e valori d’Azione)</a:t>
            </a:r>
          </a:p>
          <a:p>
            <a:pPr marL="0" indent="0"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it-IT" altLang="it-IT" sz="2200" b="1" dirty="0" smtClean="0"/>
              <a:t> </a:t>
            </a:r>
            <a:r>
              <a:rPr lang="it-IT" altLang="it-IT" sz="2200" dirty="0" smtClean="0">
                <a:solidFill>
                  <a:schemeClr val="tx1"/>
                </a:solidFill>
              </a:rPr>
              <a:t>Ai fini del presente capitolo si definiscono i seguenti valori limite di esposizione e valori di azione:</a:t>
            </a:r>
          </a:p>
          <a:p>
            <a:pPr marL="0" indent="0">
              <a:lnSpc>
                <a:spcPts val="3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it-IT" altLang="it-IT" sz="2200" u="sng" dirty="0" smtClean="0">
                <a:solidFill>
                  <a:schemeClr val="tx1"/>
                </a:solidFill>
              </a:rPr>
              <a:t>Valore di azione giornaliero</a:t>
            </a:r>
            <a:r>
              <a:rPr lang="it-IT" altLang="it-IT" sz="2200" dirty="0" smtClean="0">
                <a:solidFill>
                  <a:schemeClr val="tx1"/>
                </a:solidFill>
              </a:rPr>
              <a:t> (normalizzato ad un periodo di riferimento di 8 ore)</a:t>
            </a:r>
          </a:p>
          <a:p>
            <a:pPr marL="0" indent="0">
              <a:lnSpc>
                <a:spcPts val="3000"/>
              </a:lnSpc>
              <a:buClr>
                <a:srgbClr val="0070C0"/>
              </a:buClr>
              <a:buNone/>
            </a:pPr>
            <a:r>
              <a:rPr lang="it-IT" altLang="it-IT" sz="2200" dirty="0" smtClean="0">
                <a:solidFill>
                  <a:schemeClr val="tx1"/>
                </a:solidFill>
              </a:rPr>
              <a:t> - Vibrazioni mano-braccio:  A(8)=2.5 m/s</a:t>
            </a:r>
            <a:r>
              <a:rPr lang="it-IT" altLang="it-IT" sz="2200" baseline="30000" dirty="0" smtClean="0">
                <a:solidFill>
                  <a:schemeClr val="tx1"/>
                </a:solidFill>
              </a:rPr>
              <a:t>2 </a:t>
            </a:r>
          </a:p>
          <a:p>
            <a:pPr marL="0" indent="0">
              <a:lnSpc>
                <a:spcPts val="3000"/>
              </a:lnSpc>
              <a:buClr>
                <a:srgbClr val="0070C0"/>
              </a:buClr>
              <a:buNone/>
            </a:pPr>
            <a:r>
              <a:rPr lang="it-IT" altLang="it-IT" sz="2200" dirty="0" smtClean="0">
                <a:solidFill>
                  <a:schemeClr val="tx1"/>
                </a:solidFill>
              </a:rPr>
              <a:t> - Vibrazioni al corpo intero: A(8)=0.5 m/s</a:t>
            </a:r>
            <a:r>
              <a:rPr lang="it-IT" altLang="it-IT" sz="2200" baseline="30000" dirty="0" smtClean="0">
                <a:solidFill>
                  <a:schemeClr val="tx1"/>
                </a:solidFill>
              </a:rPr>
              <a:t>2 </a:t>
            </a:r>
          </a:p>
          <a:p>
            <a:pPr marL="0" indent="0">
              <a:lnSpc>
                <a:spcPts val="3000"/>
              </a:lnSpc>
            </a:pPr>
            <a:endParaRPr lang="it-IT" altLang="it-IT" sz="2200" dirty="0" smtClean="0"/>
          </a:p>
          <a:p>
            <a:pPr marL="0" indent="0">
              <a:lnSpc>
                <a:spcPts val="3000"/>
              </a:lnSpc>
              <a:buFontTx/>
              <a:buNone/>
            </a:pPr>
            <a:endParaRPr lang="it-IT" altLang="it-IT" sz="22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9178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Riferimento normativo</a:t>
            </a:r>
            <a:endParaRPr lang="it-IT" altLang="it-IT" sz="2200" b="1" dirty="0">
              <a:solidFill>
                <a:schemeClr val="bg1"/>
              </a:solidFill>
              <a:latin typeface="Futura-B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5344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Art. 202  (Valutazione dei rischi)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200" dirty="0" smtClean="0">
              <a:solidFill>
                <a:srgbClr val="00008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23528" y="1772816"/>
            <a:ext cx="85280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it-IT" altLang="it-IT" sz="2000" i="1" dirty="0" smtClean="0">
                <a:latin typeface="+mn-lt"/>
                <a:cs typeface="Arial" pitchFamily="34" charset="0"/>
              </a:rPr>
              <a:t>Il DL valuta e, quando necessario, misura, i livelli di vibrazioni meccaniche cui i lavoratori sono esposti.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it-IT" altLang="it-IT" sz="2000" dirty="0" smtClean="0">
              <a:latin typeface="+mn-lt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Il LIVELLO DI ESPOSIZIONE alle vibrazioni meccaniche può essere valutato mediante: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 l’osservazione delle condizioni di lavoro specifiche;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 il riferimento ad appropriate informazioni sulla entità delle vibrazioni per le attrezzature nelle particolari condizioni di uso reperibili presso banche dati dell’ ISPESL(…);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 le informazioni fornite in materia dal costruttore delle attrezzature.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it-IT" altLang="it-IT" sz="2000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9178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Riferimento normativo</a:t>
            </a:r>
            <a:endParaRPr lang="it-IT" altLang="it-IT" sz="2200" b="1" dirty="0">
              <a:solidFill>
                <a:schemeClr val="bg1"/>
              </a:solidFill>
              <a:latin typeface="Futura-B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51520" y="1844824"/>
            <a:ext cx="855662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29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(…) quando sono superati i valori d’azione, il DL elabora e applica un </a:t>
            </a:r>
            <a:r>
              <a:rPr lang="it-IT" altLang="it-IT" sz="2000" b="1" dirty="0" smtClean="0">
                <a:latin typeface="+mn-lt"/>
                <a:cs typeface="Arial" pitchFamily="34" charset="0"/>
              </a:rPr>
              <a:t>programma di misure tecniche o organizzative, volte a ridurre al minimo l’esposizione e i rischi che ne conseguono</a:t>
            </a:r>
            <a:r>
              <a:rPr lang="it-IT" altLang="it-IT" sz="2000" dirty="0" smtClean="0">
                <a:latin typeface="+mn-lt"/>
                <a:cs typeface="Arial" pitchFamily="34" charset="0"/>
              </a:rPr>
              <a:t>, considerando in particolare:</a:t>
            </a:r>
          </a:p>
          <a:p>
            <a:pPr algn="just" eaLnBrk="1" hangingPunct="1">
              <a:lnSpc>
                <a:spcPts val="29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 a) altri metodi di lavoro che richiedono una minore esposizione a vibrazioni meccaniche;</a:t>
            </a:r>
          </a:p>
          <a:p>
            <a:pPr algn="just" eaLnBrk="1" hangingPunct="1">
              <a:lnSpc>
                <a:spcPts val="29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 b) la scelta di attrezzature di lavoro adeguate concepite nel rispetto dei principi ergonomici (…);</a:t>
            </a:r>
          </a:p>
          <a:p>
            <a:pPr algn="just" eaLnBrk="1" hangingPunct="1">
              <a:lnSpc>
                <a:spcPts val="29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 c) la fornitura di attrezzature accessorie per ridurre i rischi di lesioni provocate dalle vibrazioni (sedili e guanti che attenuano le vibrazioni);</a:t>
            </a:r>
          </a:p>
          <a:p>
            <a:pPr algn="just" eaLnBrk="1" hangingPunct="1">
              <a:lnSpc>
                <a:spcPts val="29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 d) adeguati programmi di manutenzione delle attrezzature di lavoro, del luogo di lavoro, (…)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520" y="1052736"/>
            <a:ext cx="85344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Art. 203  (Misure di prevenzione e protezione)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200" dirty="0" smtClean="0">
              <a:solidFill>
                <a:srgbClr val="00008A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9178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Riferimento normativo</a:t>
            </a:r>
            <a:endParaRPr lang="it-IT" altLang="it-IT" sz="2200" b="1" dirty="0">
              <a:solidFill>
                <a:schemeClr val="bg1"/>
              </a:solidFill>
              <a:latin typeface="Futura-B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51520" y="1763712"/>
            <a:ext cx="84248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e) la progettazione e l’organizzazione dei luoghi e dei posti di lavoro;</a:t>
            </a: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f) l’adeguata informazione e formazione dei lavoratori sull’uso corretto e sicuro delle attrezzature di lavoro e dei DPI, (…);</a:t>
            </a: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g) la limitazione della durata e dell’intensità dell’esposizione;    </a:t>
            </a: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latin typeface="+mn-lt"/>
                <a:cs typeface="Arial" pitchFamily="34" charset="0"/>
              </a:rPr>
              <a:t>   h) l’organizzazione di orari di lavoro appropriati, con adeguati periodi di riposo;</a:t>
            </a: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endParaRPr lang="it-IT" altLang="it-IT" sz="2000" dirty="0" smtClean="0"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endParaRPr lang="it-IT" altLang="it-IT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1124744"/>
            <a:ext cx="85344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Art. 203  (Misure di prevenzione e protezione)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200" dirty="0" smtClean="0">
              <a:solidFill>
                <a:srgbClr val="00008A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9178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Riferimento normativo</a:t>
            </a:r>
            <a:endParaRPr lang="it-IT" altLang="it-IT" sz="2200" b="1" dirty="0">
              <a:solidFill>
                <a:schemeClr val="bg1"/>
              </a:solidFill>
              <a:latin typeface="Futura-B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88840"/>
            <a:ext cx="8667750" cy="34861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ts val="3000"/>
              </a:lnSpc>
              <a:buFontTx/>
              <a:buNone/>
              <a:tabLst>
                <a:tab pos="173038" algn="l"/>
              </a:tabLst>
              <a:defRPr/>
            </a:pPr>
            <a:r>
              <a:rPr lang="en-US" altLang="it-IT" sz="2200" dirty="0" smtClean="0">
                <a:solidFill>
                  <a:schemeClr val="tx1"/>
                </a:solidFill>
              </a:rPr>
              <a:t>I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lavoratori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esposti</a:t>
            </a:r>
            <a:r>
              <a:rPr lang="en-US" altLang="it-IT" sz="2200" dirty="0" smtClean="0">
                <a:solidFill>
                  <a:schemeClr val="tx1"/>
                </a:solidFill>
              </a:rPr>
              <a:t> a </a:t>
            </a:r>
            <a:r>
              <a:rPr lang="en-US" altLang="it-IT" sz="2200" b="1" dirty="0" err="1" smtClean="0">
                <a:solidFill>
                  <a:schemeClr val="tx1"/>
                </a:solidFill>
              </a:rPr>
              <a:t>livelli</a:t>
            </a:r>
            <a:r>
              <a:rPr lang="en-US" altLang="it-IT" sz="2200" b="1" dirty="0" smtClean="0">
                <a:solidFill>
                  <a:schemeClr val="tx1"/>
                </a:solidFill>
              </a:rPr>
              <a:t> di </a:t>
            </a:r>
            <a:r>
              <a:rPr lang="en-US" altLang="it-IT" sz="2200" b="1" dirty="0" err="1" smtClean="0">
                <a:solidFill>
                  <a:schemeClr val="tx1"/>
                </a:solidFill>
              </a:rPr>
              <a:t>vibrazioni</a:t>
            </a:r>
            <a:r>
              <a:rPr lang="en-US" altLang="it-IT" sz="2200" b="1" dirty="0" smtClean="0">
                <a:solidFill>
                  <a:schemeClr val="tx1"/>
                </a:solidFill>
              </a:rPr>
              <a:t> </a:t>
            </a:r>
            <a:r>
              <a:rPr lang="en-US" altLang="it-IT" sz="2200" b="1" dirty="0" err="1" smtClean="0">
                <a:solidFill>
                  <a:schemeClr val="tx1"/>
                </a:solidFill>
              </a:rPr>
              <a:t>superiori</a:t>
            </a:r>
            <a:r>
              <a:rPr lang="en-US" altLang="it-IT" sz="2200" b="1" dirty="0" smtClean="0">
                <a:solidFill>
                  <a:schemeClr val="tx1"/>
                </a:solidFill>
              </a:rPr>
              <a:t> </a:t>
            </a:r>
            <a:r>
              <a:rPr lang="en-US" altLang="it-IT" sz="2200" b="1" dirty="0" err="1" smtClean="0">
                <a:solidFill>
                  <a:schemeClr val="tx1"/>
                </a:solidFill>
              </a:rPr>
              <a:t>ai</a:t>
            </a:r>
            <a:r>
              <a:rPr lang="en-US" altLang="it-IT" sz="2200" b="1" dirty="0" smtClean="0">
                <a:solidFill>
                  <a:schemeClr val="tx1"/>
                </a:solidFill>
              </a:rPr>
              <a:t> </a:t>
            </a:r>
            <a:r>
              <a:rPr lang="en-US" altLang="it-IT" sz="2200" b="1" dirty="0" err="1" smtClean="0">
                <a:solidFill>
                  <a:schemeClr val="tx1"/>
                </a:solidFill>
              </a:rPr>
              <a:t>valori</a:t>
            </a:r>
            <a:r>
              <a:rPr lang="en-US" altLang="it-IT" sz="2200" b="1" dirty="0" smtClean="0">
                <a:solidFill>
                  <a:schemeClr val="tx1"/>
                </a:solidFill>
              </a:rPr>
              <a:t> </a:t>
            </a:r>
            <a:r>
              <a:rPr lang="en-US" altLang="it-IT" sz="2200" b="1" dirty="0" err="1" smtClean="0">
                <a:solidFill>
                  <a:schemeClr val="tx1"/>
                </a:solidFill>
              </a:rPr>
              <a:t>d'azione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sono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sottoposti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alla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sorveglianza</a:t>
            </a:r>
            <a:r>
              <a:rPr lang="en-US" altLang="it-IT" sz="2200" dirty="0" smtClean="0">
                <a:solidFill>
                  <a:schemeClr val="tx1"/>
                </a:solidFill>
              </a:rPr>
              <a:t> sanitaria. </a:t>
            </a:r>
          </a:p>
          <a:p>
            <a:pPr marL="0" indent="0" algn="just">
              <a:lnSpc>
                <a:spcPts val="3000"/>
              </a:lnSpc>
              <a:buFontTx/>
              <a:buNone/>
              <a:tabLst>
                <a:tab pos="95250" algn="l"/>
              </a:tabLst>
              <a:defRPr/>
            </a:pPr>
            <a:r>
              <a:rPr lang="en-US" altLang="it-IT" sz="2200" dirty="0" smtClean="0">
                <a:solidFill>
                  <a:schemeClr val="tx1"/>
                </a:solidFill>
              </a:rPr>
              <a:t>La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sorveglianza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viene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effettuata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periodicamente</a:t>
            </a:r>
            <a:r>
              <a:rPr lang="en-US" altLang="it-IT" sz="2200" dirty="0" smtClean="0">
                <a:solidFill>
                  <a:schemeClr val="tx1"/>
                </a:solidFill>
              </a:rPr>
              <a:t>, di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norma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una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volta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l'anno</a:t>
            </a:r>
            <a:r>
              <a:rPr lang="en-US" altLang="it-IT" sz="2200" dirty="0" smtClean="0">
                <a:solidFill>
                  <a:schemeClr val="tx1"/>
                </a:solidFill>
              </a:rPr>
              <a:t> o con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periodicita</a:t>
            </a:r>
            <a:r>
              <a:rPr lang="en-US" altLang="it-IT" sz="2200" dirty="0" smtClean="0">
                <a:solidFill>
                  <a:schemeClr val="tx1"/>
                </a:solidFill>
              </a:rPr>
              <a:t>'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diversa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decisa</a:t>
            </a:r>
            <a:r>
              <a:rPr lang="en-US" altLang="it-IT" sz="2200" dirty="0" smtClean="0">
                <a:solidFill>
                  <a:schemeClr val="tx1"/>
                </a:solidFill>
              </a:rPr>
              <a:t> dal medico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competente</a:t>
            </a:r>
            <a:r>
              <a:rPr lang="en-US" altLang="it-IT" sz="2200" dirty="0" smtClean="0">
                <a:solidFill>
                  <a:schemeClr val="tx1"/>
                </a:solidFill>
              </a:rPr>
              <a:t> con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adeguata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motivazione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riportata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nel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documento</a:t>
            </a:r>
            <a:r>
              <a:rPr lang="en-US" altLang="it-IT" sz="2200" dirty="0" smtClean="0">
                <a:solidFill>
                  <a:schemeClr val="tx1"/>
                </a:solidFill>
              </a:rPr>
              <a:t> di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valutazione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dei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rischi</a:t>
            </a:r>
            <a:r>
              <a:rPr lang="en-US" altLang="it-IT" sz="2200" dirty="0" smtClean="0">
                <a:solidFill>
                  <a:schemeClr val="tx1"/>
                </a:solidFill>
              </a:rPr>
              <a:t> e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resa</a:t>
            </a:r>
            <a:r>
              <a:rPr lang="en-US" altLang="it-IT" sz="2200" dirty="0" smtClean="0">
                <a:solidFill>
                  <a:schemeClr val="tx1"/>
                </a:solidFill>
              </a:rPr>
              <a:t> nota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ai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rappresentanti</a:t>
            </a:r>
            <a:r>
              <a:rPr lang="en-US" altLang="it-IT" sz="2200" dirty="0" smtClean="0">
                <a:solidFill>
                  <a:schemeClr val="tx1"/>
                </a:solidFill>
              </a:rPr>
              <a:t> per la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sicurezza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dei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lavoratori</a:t>
            </a:r>
            <a:r>
              <a:rPr lang="en-US" altLang="it-IT" sz="2200" dirty="0" smtClean="0">
                <a:solidFill>
                  <a:schemeClr val="tx1"/>
                </a:solidFill>
              </a:rPr>
              <a:t> in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funzione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della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valutazione</a:t>
            </a:r>
            <a:r>
              <a:rPr lang="en-US" altLang="it-IT" sz="2200" dirty="0" smtClean="0">
                <a:solidFill>
                  <a:schemeClr val="tx1"/>
                </a:solidFill>
              </a:rPr>
              <a:t> del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rischio</a:t>
            </a:r>
            <a:r>
              <a:rPr lang="en-US" altLang="it-IT" sz="22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lnSpc>
                <a:spcPts val="3000"/>
              </a:lnSpc>
              <a:buFontTx/>
              <a:buNone/>
              <a:tabLst>
                <a:tab pos="95250" algn="l"/>
              </a:tabLst>
              <a:defRPr/>
            </a:pPr>
            <a:r>
              <a:rPr lang="en-US" altLang="it-IT" sz="2200" dirty="0" err="1" smtClean="0">
                <a:solidFill>
                  <a:schemeClr val="tx1"/>
                </a:solidFill>
              </a:rPr>
              <a:t>L'organo</a:t>
            </a:r>
            <a:r>
              <a:rPr lang="en-US" altLang="it-IT" sz="2200" dirty="0" smtClean="0">
                <a:solidFill>
                  <a:schemeClr val="tx1"/>
                </a:solidFill>
              </a:rPr>
              <a:t> di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vigilanza</a:t>
            </a:r>
            <a:r>
              <a:rPr lang="en-US" altLang="it-IT" sz="2200" dirty="0" smtClean="0">
                <a:solidFill>
                  <a:schemeClr val="tx1"/>
                </a:solidFill>
              </a:rPr>
              <a:t>, con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provvedimento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motivato</a:t>
            </a:r>
            <a:r>
              <a:rPr lang="en-US" altLang="it-IT" sz="2200" dirty="0" smtClean="0">
                <a:solidFill>
                  <a:schemeClr val="tx1"/>
                </a:solidFill>
              </a:rPr>
              <a:t>,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puo</a:t>
            </a:r>
            <a:r>
              <a:rPr lang="en-US" altLang="it-IT" sz="2200" dirty="0" smtClean="0">
                <a:solidFill>
                  <a:schemeClr val="tx1"/>
                </a:solidFill>
              </a:rPr>
              <a:t>'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disporre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contenuti</a:t>
            </a:r>
            <a:r>
              <a:rPr lang="en-US" altLang="it-IT" sz="2200" dirty="0" smtClean="0">
                <a:solidFill>
                  <a:schemeClr val="tx1"/>
                </a:solidFill>
              </a:rPr>
              <a:t> e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periodicita</a:t>
            </a:r>
            <a:r>
              <a:rPr lang="en-US" altLang="it-IT" sz="2200" dirty="0" smtClean="0">
                <a:solidFill>
                  <a:schemeClr val="tx1"/>
                </a:solidFill>
              </a:rPr>
              <a:t>'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della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sorveglianza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diversi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rispetto</a:t>
            </a:r>
            <a:r>
              <a:rPr lang="en-US" altLang="it-IT" sz="2200" dirty="0" smtClean="0">
                <a:solidFill>
                  <a:schemeClr val="tx1"/>
                </a:solidFill>
              </a:rPr>
              <a:t> a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quelli</a:t>
            </a:r>
            <a:r>
              <a:rPr lang="en-US" altLang="it-IT" sz="2200" dirty="0" smtClean="0">
                <a:solidFill>
                  <a:schemeClr val="tx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forniti</a:t>
            </a:r>
            <a:r>
              <a:rPr lang="en-US" altLang="it-IT" sz="2200" dirty="0" smtClean="0">
                <a:solidFill>
                  <a:schemeClr val="tx1"/>
                </a:solidFill>
              </a:rPr>
              <a:t> dal medico </a:t>
            </a:r>
            <a:r>
              <a:rPr lang="en-US" altLang="it-IT" sz="2200" dirty="0" err="1" smtClean="0">
                <a:solidFill>
                  <a:schemeClr val="tx1"/>
                </a:solidFill>
              </a:rPr>
              <a:t>competente</a:t>
            </a:r>
            <a:r>
              <a:rPr lang="en-US" altLang="it-IT" sz="2200" dirty="0" smtClean="0">
                <a:solidFill>
                  <a:schemeClr val="tx1"/>
                </a:solidFill>
              </a:rPr>
              <a:t>.</a:t>
            </a:r>
          </a:p>
          <a:p>
            <a:pPr marL="609600" indent="-609600" algn="just">
              <a:lnSpc>
                <a:spcPts val="3000"/>
              </a:lnSpc>
              <a:buFontTx/>
              <a:buNone/>
              <a:defRPr/>
            </a:pPr>
            <a:endParaRPr lang="en-US" altLang="it-IT" sz="2200" dirty="0" smtClean="0">
              <a:solidFill>
                <a:srgbClr val="00008A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124744"/>
            <a:ext cx="85344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Art. 204  (Sorveglianza Sanitaria)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200" dirty="0" smtClean="0">
              <a:solidFill>
                <a:srgbClr val="00008A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9178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Riferimento normativo</a:t>
            </a:r>
            <a:endParaRPr lang="it-IT" altLang="it-IT" sz="2200" b="1" dirty="0">
              <a:solidFill>
                <a:schemeClr val="bg1"/>
              </a:solidFill>
              <a:latin typeface="Futura-B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24744"/>
            <a:ext cx="8892480" cy="381642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</a:pPr>
            <a:endParaRPr lang="it-IT" altLang="it-IT" sz="2200" dirty="0" smtClean="0"/>
          </a:p>
          <a:p>
            <a:pPr marL="0" indent="0">
              <a:lnSpc>
                <a:spcPts val="3000"/>
              </a:lnSpc>
              <a:buFontTx/>
              <a:buNone/>
            </a:pPr>
            <a:r>
              <a:rPr lang="it-IT" altLang="it-IT" sz="2000" dirty="0" smtClean="0">
                <a:solidFill>
                  <a:schemeClr val="tx1"/>
                </a:solidFill>
              </a:rPr>
              <a:t>Valore limite di esposizione giornaliero </a:t>
            </a:r>
            <a:r>
              <a:rPr lang="it-IT" altLang="it-IT" sz="1800" dirty="0" smtClean="0">
                <a:solidFill>
                  <a:schemeClr val="tx1"/>
                </a:solidFill>
              </a:rPr>
              <a:t>(normalizzato ad un periodo di riferimento di 8 ore)</a:t>
            </a:r>
          </a:p>
          <a:p>
            <a:pPr marL="0" indent="0">
              <a:lnSpc>
                <a:spcPts val="3000"/>
              </a:lnSpc>
              <a:buFontTx/>
              <a:buNone/>
            </a:pPr>
            <a:endParaRPr lang="it-IT" altLang="it-IT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3000"/>
              </a:lnSpc>
              <a:buClr>
                <a:srgbClr val="0070C0"/>
              </a:buClr>
            </a:pPr>
            <a:r>
              <a:rPr lang="it-IT" altLang="it-IT" sz="2400" dirty="0" smtClean="0">
                <a:solidFill>
                  <a:schemeClr val="tx1"/>
                </a:solidFill>
              </a:rPr>
              <a:t>   </a:t>
            </a:r>
            <a:r>
              <a:rPr lang="it-IT" altLang="it-IT" sz="2000" dirty="0" smtClean="0">
                <a:solidFill>
                  <a:schemeClr val="tx1"/>
                </a:solidFill>
              </a:rPr>
              <a:t>Vibrazioni mano-braccio:  A(8)=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5 m/s</a:t>
            </a:r>
            <a:r>
              <a:rPr lang="it-IT" altLang="it-IT" sz="2000" b="1" baseline="30000" dirty="0" smtClean="0">
                <a:solidFill>
                  <a:schemeClr val="tx1"/>
                </a:solidFill>
              </a:rPr>
              <a:t>2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ts val="3000"/>
              </a:lnSpc>
              <a:buClr>
                <a:srgbClr val="0070C0"/>
              </a:buClr>
              <a:buFontTx/>
              <a:buNone/>
            </a:pPr>
            <a:r>
              <a:rPr lang="it-IT" altLang="it-IT" sz="2000" b="1" dirty="0" smtClean="0">
                <a:solidFill>
                  <a:schemeClr val="tx1"/>
                </a:solidFill>
              </a:rPr>
              <a:t>	</a:t>
            </a:r>
            <a:r>
              <a:rPr lang="it-IT" altLang="it-IT" sz="2000" dirty="0" smtClean="0">
                <a:solidFill>
                  <a:schemeClr val="tx1"/>
                </a:solidFill>
              </a:rPr>
              <a:t>(20 m/s</a:t>
            </a:r>
            <a:r>
              <a:rPr lang="it-IT" altLang="it-IT" sz="2000" baseline="30000" dirty="0" smtClean="0">
                <a:solidFill>
                  <a:schemeClr val="tx1"/>
                </a:solidFill>
              </a:rPr>
              <a:t>2</a:t>
            </a:r>
            <a:r>
              <a:rPr lang="it-IT" altLang="it-IT" sz="2000" dirty="0" smtClean="0">
                <a:solidFill>
                  <a:schemeClr val="tx1"/>
                </a:solidFill>
              </a:rPr>
              <a:t> per periodi brevi)</a:t>
            </a:r>
          </a:p>
          <a:p>
            <a:pPr marL="0" indent="0">
              <a:lnSpc>
                <a:spcPts val="3000"/>
              </a:lnSpc>
              <a:buClr>
                <a:srgbClr val="0070C0"/>
              </a:buClr>
            </a:pPr>
            <a:r>
              <a:rPr lang="it-IT" altLang="it-IT" sz="2000" dirty="0" smtClean="0">
                <a:solidFill>
                  <a:schemeClr val="tx1"/>
                </a:solidFill>
              </a:rPr>
              <a:t>   Vibrazioni al corpo intero: A(8)=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1.0 m/s</a:t>
            </a:r>
            <a:r>
              <a:rPr lang="it-IT" altLang="it-IT" sz="2000" b="1" baseline="30000" dirty="0" smtClean="0">
                <a:solidFill>
                  <a:schemeClr val="tx1"/>
                </a:solidFill>
              </a:rPr>
              <a:t>2 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		</a:t>
            </a:r>
          </a:p>
          <a:p>
            <a:pPr marL="0" indent="0">
              <a:lnSpc>
                <a:spcPts val="3000"/>
              </a:lnSpc>
              <a:buClr>
                <a:srgbClr val="0070C0"/>
              </a:buClr>
              <a:buFontTx/>
              <a:buNone/>
            </a:pPr>
            <a:r>
              <a:rPr lang="it-IT" altLang="it-IT" sz="2000" dirty="0" smtClean="0">
                <a:solidFill>
                  <a:schemeClr val="tx1"/>
                </a:solidFill>
              </a:rPr>
              <a:t>	(1,5 m/s</a:t>
            </a:r>
            <a:r>
              <a:rPr lang="it-IT" altLang="it-IT" sz="2000" baseline="30000" dirty="0" smtClean="0">
                <a:solidFill>
                  <a:schemeClr val="tx1"/>
                </a:solidFill>
              </a:rPr>
              <a:t>2</a:t>
            </a:r>
            <a:r>
              <a:rPr lang="it-IT" altLang="it-IT" sz="2000" dirty="0" smtClean="0">
                <a:solidFill>
                  <a:schemeClr val="tx1"/>
                </a:solidFill>
              </a:rPr>
              <a:t> per periodi brevi)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ts val="3000"/>
              </a:lnSpc>
              <a:buFontTx/>
              <a:buNone/>
            </a:pPr>
            <a:endParaRPr lang="it-IT" altLang="it-IT" sz="22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081" y="-34255"/>
            <a:ext cx="8351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 anchor="ctr"/>
          <a:lstStyle/>
          <a:p>
            <a:pPr algn="l" defTabSz="811213" eaLnBrk="0" hangingPunct="0"/>
            <a:r>
              <a:rPr lang="it-IT" altLang="it-IT" sz="2200" b="1" dirty="0">
                <a:solidFill>
                  <a:schemeClr val="bg1"/>
                </a:solidFill>
                <a:latin typeface="Futura-Bold" pitchFamily="2" charset="0"/>
                <a:ea typeface="+mj-ea"/>
                <a:cs typeface="+mj-cs"/>
              </a:rPr>
              <a:t>Definizioni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erire Titolo" id="{402F079D-ED60-4666-8801-3A23E4711987}" vid="{0DE2E171-9044-44BE-8C1C-7AB7AFBD413E}"/>
    </a:ext>
  </a:extLst>
</a:theme>
</file>

<file path=ppt/theme/theme3.xml><?xml version="1.0" encoding="utf-8"?>
<a:theme xmlns:a="http://schemas.openxmlformats.org/drawingml/2006/main" name="2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1628</Words>
  <Application>Microsoft Office PowerPoint</Application>
  <PresentationFormat>Presentazione su schermo (4:3)</PresentationFormat>
  <Paragraphs>173</Paragraphs>
  <Slides>30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3" baseType="lpstr">
      <vt:lpstr>Arial</vt:lpstr>
      <vt:lpstr>Calibri</vt:lpstr>
      <vt:lpstr>Futura (Light)</vt:lpstr>
      <vt:lpstr>Futura-Bold</vt:lpstr>
      <vt:lpstr>Futura-Book</vt:lpstr>
      <vt:lpstr>Helvetica</vt:lpstr>
      <vt:lpstr>L Futura Light</vt:lpstr>
      <vt:lpstr>Times New Roman</vt:lpstr>
      <vt:lpstr>Wingdings</vt:lpstr>
      <vt:lpstr>1_Struttura personalizzata</vt:lpstr>
      <vt:lpstr>3_Struttura personalizzata</vt:lpstr>
      <vt:lpstr>2_Struttura personalizzata</vt:lpstr>
      <vt:lpstr>Document</vt:lpstr>
      <vt:lpstr>Il rischio vibrazione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Classificazioni delle vibrazioni in base alle frequenze </vt:lpstr>
      <vt:lpstr>Presentazione standard di PowerPoint</vt:lpstr>
      <vt:lpstr>Prevenzione</vt:lpstr>
      <vt:lpstr>Prevenzione</vt:lpstr>
      <vt:lpstr>Prevenzione</vt:lpstr>
      <vt:lpstr>Protezione</vt:lpstr>
      <vt:lpstr>Protezione</vt:lpstr>
      <vt:lpstr>Presentazione standard di PowerPoint</vt:lpstr>
      <vt:lpstr>Presentazione standard di PowerPoint</vt:lpstr>
      <vt:lpstr>Segmental vibration </vt:lpstr>
      <vt:lpstr>Segmental vibration </vt:lpstr>
      <vt:lpstr>Segmental vibration </vt:lpstr>
      <vt:lpstr>Segmental vibration </vt:lpstr>
      <vt:lpstr>Presentazione standard di PowerPoint</vt:lpstr>
      <vt:lpstr>Presentazione standard di PowerPoint</vt:lpstr>
      <vt:lpstr>Lesioni vascolari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ayscha</dc:creator>
  <cp:lastModifiedBy>Aldo De Grandis</cp:lastModifiedBy>
  <cp:revision>262</cp:revision>
  <dcterms:created xsi:type="dcterms:W3CDTF">2009-05-23T10:06:08Z</dcterms:created>
  <dcterms:modified xsi:type="dcterms:W3CDTF">2015-05-27T09:21:58Z</dcterms:modified>
</cp:coreProperties>
</file>