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815" r:id="rId2"/>
    <p:sldMasterId id="2147483878" r:id="rId3"/>
  </p:sldMasterIdLst>
  <p:notesMasterIdLst>
    <p:notesMasterId r:id="rId28"/>
  </p:notesMasterIdLst>
  <p:sldIdLst>
    <p:sldId id="263" r:id="rId4"/>
    <p:sldId id="343" r:id="rId5"/>
    <p:sldId id="344" r:id="rId6"/>
    <p:sldId id="346" r:id="rId7"/>
    <p:sldId id="347" r:id="rId8"/>
    <p:sldId id="305" r:id="rId9"/>
    <p:sldId id="352" r:id="rId10"/>
    <p:sldId id="348" r:id="rId11"/>
    <p:sldId id="349" r:id="rId12"/>
    <p:sldId id="317" r:id="rId13"/>
    <p:sldId id="321" r:id="rId14"/>
    <p:sldId id="339" r:id="rId15"/>
    <p:sldId id="354" r:id="rId16"/>
    <p:sldId id="356" r:id="rId17"/>
    <p:sldId id="355" r:id="rId18"/>
    <p:sldId id="365" r:id="rId19"/>
    <p:sldId id="315" r:id="rId20"/>
    <p:sldId id="334" r:id="rId21"/>
    <p:sldId id="318" r:id="rId22"/>
    <p:sldId id="341" r:id="rId23"/>
    <p:sldId id="359" r:id="rId24"/>
    <p:sldId id="360" r:id="rId25"/>
    <p:sldId id="368" r:id="rId26"/>
    <p:sldId id="36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7" d="100"/>
          <a:sy n="67" d="100"/>
        </p:scale>
        <p:origin x="136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F1EED-3393-484D-ACAD-DF7C992BD6C3}" type="datetimeFigureOut">
              <a:rPr lang="it-IT" smtClean="0"/>
              <a:pPr/>
              <a:t>03/08/2015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72FF-145C-4FF4-B9C8-1CBEB0ABB46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2FF-145C-4FF4-B9C8-1CBEB0ABB46F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953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985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1692" y="173739"/>
            <a:ext cx="7886700" cy="581174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chemeClr val="bg1"/>
                </a:solidFill>
                <a:latin typeface="Futura-Bold" pitchFamily="2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0"/>
          </p:nvPr>
        </p:nvSpPr>
        <p:spPr>
          <a:xfrm>
            <a:off x="574398" y="1509528"/>
            <a:ext cx="7823994" cy="3711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57492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5367" y="170122"/>
            <a:ext cx="7886700" cy="754912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747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4101" y="0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2250" b="1">
                <a:solidFill>
                  <a:schemeClr val="bg1"/>
                </a:solidFill>
                <a:latin typeface="Futura (Light)" panose="020B7200000000000000" pitchFamily="34" charset="0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97420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>
              <a:defRPr lang="it-IT" sz="3200" b="1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7925"/>
      </p:ext>
    </p:extLst>
  </p:cSld>
  <p:clrMapOvr>
    <a:masterClrMapping/>
  </p:clrMapOvr>
  <p:hf sldNum="0"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olo e contenu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9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lang="it-IT" sz="3200" b="1" dirty="0">
                <a:solidFill>
                  <a:srgbClr val="0070C0"/>
                </a:solidFill>
              </a:defRPr>
            </a:lvl1pPr>
          </a:lstStyle>
          <a:p>
            <a:pPr lvl="0"/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  <a:prstGeom prst="rect">
            <a:avLst/>
          </a:prstGeom>
        </p:spPr>
        <p:txBody>
          <a:bodyPr/>
          <a:lstStyle>
            <a:lvl1pPr algn="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344382" y="3825427"/>
            <a:ext cx="250255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/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– </a:t>
            </a:r>
            <a:r>
              <a:rPr lang="it-IT" sz="1050" dirty="0" err="1">
                <a:solidFill>
                  <a:schemeClr val="bg1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50" dirty="0">
                <a:solidFill>
                  <a:schemeClr val="bg1"/>
                </a:solidFill>
                <a:latin typeface="L Futura Light"/>
                <a:cs typeface="L Futura Light"/>
              </a:rPr>
              <a:t> </a:t>
            </a:r>
          </a:p>
          <a:p>
            <a:endParaRPr lang="it-IT" sz="1050" dirty="0" smtClean="0">
              <a:solidFill>
                <a:schemeClr val="bg1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/>
        </p:nvSpPr>
        <p:spPr>
          <a:xfrm>
            <a:off x="26155" y="6078635"/>
            <a:ext cx="91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/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Milano | Torino | Genova | Roma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Napoli | </a:t>
            </a:r>
            <a:r>
              <a:rPr lang="it-IT" sz="1400" dirty="0">
                <a:solidFill>
                  <a:schemeClr val="bg1"/>
                </a:solidFill>
                <a:latin typeface="L Futura Light"/>
                <a:cs typeface="L Futura Light"/>
              </a:rPr>
              <a:t>Catanzaro | Catania | </a:t>
            </a:r>
            <a:r>
              <a:rPr lang="it-IT" sz="1400" dirty="0" smtClean="0">
                <a:solidFill>
                  <a:schemeClr val="bg1"/>
                </a:solidFill>
                <a:latin typeface="L Futura Light"/>
                <a:cs typeface="L Futura Light"/>
              </a:rPr>
              <a:t>Palermo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2599" y="2398059"/>
            <a:ext cx="3701046" cy="12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4030"/>
      </p:ext>
    </p:extLst>
  </p:cSld>
  <p:clrMapOvr>
    <a:masterClrMapping/>
  </p:clrMapOvr>
  <p:hf sldNum="0"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4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  <p:sp>
        <p:nvSpPr>
          <p:cNvPr id="10" name="Rectangle 29"/>
          <p:cNvSpPr/>
          <p:nvPr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/>
          </a:p>
        </p:txBody>
      </p:sp>
      <p:pic>
        <p:nvPicPr>
          <p:cNvPr id="12" name="Picture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13" name="Picture 3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pic>
        <p:nvPicPr>
          <p:cNvPr id="14" name="Picture 30"/>
          <p:cNvPicPr>
            <a:picLocks noChangeAspect="1"/>
          </p:cNvPicPr>
          <p:nvPr/>
        </p:nvPicPr>
        <p:blipFill rotWithShape="1">
          <a:blip r:embed="rId4" cstate="print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07925"/>
      </p:ext>
    </p:extLst>
  </p:cSld>
  <p:clrMapOvr>
    <a:masterClrMapping/>
  </p:clrMapOvr>
  <p:hf sldNum="0"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9"/>
          <p:cNvSpPr/>
          <p:nvPr userDrawn="1"/>
        </p:nvSpPr>
        <p:spPr>
          <a:xfrm>
            <a:off x="-16926" y="2429905"/>
            <a:ext cx="9144000" cy="2308596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4" name="Picture 3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04483" y="2709333"/>
            <a:ext cx="1819488" cy="2029168"/>
          </a:xfrm>
          <a:prstGeom prst="rect">
            <a:avLst/>
          </a:prstGeom>
        </p:spPr>
      </p:pic>
      <p:pic>
        <p:nvPicPr>
          <p:cNvPr id="5" name="Picture 3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6455" y="395970"/>
            <a:ext cx="2097101" cy="72253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212579"/>
            <a:ext cx="8229600" cy="532719"/>
          </a:xfrm>
          <a:prstGeom prst="rect">
            <a:avLst/>
          </a:prstGeom>
        </p:spPr>
        <p:txBody>
          <a:bodyPr/>
          <a:lstStyle>
            <a:lvl1pPr algn="l">
              <a:defRPr sz="4000" b="1" i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0"/>
          </p:nvPr>
        </p:nvSpPr>
        <p:spPr>
          <a:xfrm>
            <a:off x="457200" y="3867544"/>
            <a:ext cx="34290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Fare clic per</a:t>
            </a:r>
            <a:endParaRPr lang="it-IT" dirty="0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1" hasCustomPrompt="1"/>
          </p:nvPr>
        </p:nvSpPr>
        <p:spPr>
          <a:xfrm>
            <a:off x="6578600" y="6011863"/>
            <a:ext cx="21082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rgbClr val="B4E1B5"/>
                </a:solidFill>
                <a:latin typeface="Futura (Light)" panose="020B7200000000000000" pitchFamily="34" charset="0"/>
              </a:defRPr>
            </a:lvl1pPr>
          </a:lstStyle>
          <a:p>
            <a:pPr lvl="0"/>
            <a:r>
              <a:rPr lang="it-IT" dirty="0" smtClean="0"/>
              <a:t>Città | data</a:t>
            </a:r>
            <a:endParaRPr lang="it-IT" dirty="0"/>
          </a:p>
        </p:txBody>
      </p:sp>
      <p:pic>
        <p:nvPicPr>
          <p:cNvPr id="8" name="Picture 30"/>
          <p:cNvPicPr>
            <a:picLocks noChangeAspect="1"/>
          </p:cNvPicPr>
          <p:nvPr userDrawn="1"/>
        </p:nvPicPr>
        <p:blipFill rotWithShape="1">
          <a:blip r:embed="rId4"/>
          <a:srcRect l="45294" b="30950"/>
          <a:stretch/>
        </p:blipFill>
        <p:spPr>
          <a:xfrm rot="10800000">
            <a:off x="6035040" y="7491"/>
            <a:ext cx="3108960" cy="207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5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3344382" y="3825427"/>
            <a:ext cx="2502552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Sintesi S.p.A.</a:t>
            </a:r>
          </a:p>
          <a:p>
            <a:pPr algn="ctr" defTabSz="457200"/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Roma Via Giovanni Giolitti, 42 – 00185</a:t>
            </a:r>
          </a:p>
          <a:p>
            <a:pPr algn="ctr" defTabSz="457200"/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Tel. 06.65.66.21 – Fax 06.65.66.22.25</a:t>
            </a:r>
          </a:p>
          <a:p>
            <a:pPr algn="ctr" defTabSz="457200"/>
            <a:r>
              <a:rPr lang="it-IT" sz="1050" dirty="0" err="1">
                <a:solidFill>
                  <a:prstClr val="white"/>
                </a:solidFill>
                <a:latin typeface="L Futura Light"/>
                <a:cs typeface="L Futura Light"/>
              </a:rPr>
              <a:t>www.sintesispa.it</a:t>
            </a: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 – </a:t>
            </a:r>
            <a:r>
              <a:rPr lang="it-IT" sz="1050" dirty="0" err="1">
                <a:solidFill>
                  <a:prstClr val="white"/>
                </a:solidFill>
                <a:latin typeface="L Futura Light"/>
                <a:cs typeface="L Futura Light"/>
              </a:rPr>
              <a:t>info@sintesispa.it</a:t>
            </a:r>
            <a:r>
              <a:rPr lang="it-IT" sz="1050" dirty="0">
                <a:solidFill>
                  <a:prstClr val="white"/>
                </a:solidFill>
                <a:latin typeface="L Futura Light"/>
                <a:cs typeface="L Futura Light"/>
              </a:rPr>
              <a:t> </a:t>
            </a:r>
          </a:p>
          <a:p>
            <a:pPr defTabSz="457200"/>
            <a:endParaRPr lang="it-IT" sz="1050" dirty="0" smtClean="0">
              <a:solidFill>
                <a:prstClr val="white"/>
              </a:solidFill>
              <a:latin typeface="L Futura Light"/>
              <a:cs typeface="L Futura Light"/>
            </a:endParaRPr>
          </a:p>
        </p:txBody>
      </p:sp>
      <p:sp>
        <p:nvSpPr>
          <p:cNvPr id="3" name="CasellaDiTesto 7"/>
          <p:cNvSpPr txBox="1"/>
          <p:nvPr userDrawn="1"/>
        </p:nvSpPr>
        <p:spPr>
          <a:xfrm>
            <a:off x="26155" y="6078635"/>
            <a:ext cx="9139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it-IT" sz="1400" dirty="0">
                <a:solidFill>
                  <a:prstClr val="white"/>
                </a:solidFill>
                <a:latin typeface="L Futura Light"/>
                <a:cs typeface="L Futura Light"/>
              </a:rPr>
              <a:t>Unità Territoriali: </a:t>
            </a:r>
          </a:p>
          <a:p>
            <a:pPr algn="ctr" defTabSz="457200"/>
            <a:r>
              <a:rPr lang="it-IT" sz="1400" dirty="0">
                <a:solidFill>
                  <a:prstClr val="white"/>
                </a:solidFill>
                <a:latin typeface="L Futura Light"/>
                <a:cs typeface="L Futura Light"/>
              </a:rPr>
              <a:t>Milano | Torino | Genova | Roma | </a:t>
            </a:r>
            <a:r>
              <a:rPr lang="it-IT" sz="1400" dirty="0" smtClean="0">
                <a:solidFill>
                  <a:prstClr val="white"/>
                </a:solidFill>
                <a:latin typeface="L Futura Light"/>
                <a:cs typeface="L Futura Light"/>
              </a:rPr>
              <a:t>Napoli | </a:t>
            </a:r>
            <a:r>
              <a:rPr lang="it-IT" sz="1400" dirty="0">
                <a:solidFill>
                  <a:prstClr val="white"/>
                </a:solidFill>
                <a:latin typeface="L Futura Light"/>
                <a:cs typeface="L Futura Light"/>
              </a:rPr>
              <a:t>Catanzaro | Catania | </a:t>
            </a:r>
            <a:r>
              <a:rPr lang="it-IT" sz="1400" dirty="0" smtClean="0">
                <a:solidFill>
                  <a:prstClr val="white"/>
                </a:solidFill>
                <a:latin typeface="L Futura Light"/>
                <a:cs typeface="L Futura Light"/>
              </a:rPr>
              <a:t>Palermo</a:t>
            </a:r>
          </a:p>
        </p:txBody>
      </p:sp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22599" y="2398059"/>
            <a:ext cx="3701046" cy="12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5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image" Target="../media/image2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332720" y="6485951"/>
            <a:ext cx="4785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05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sz="135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6624596" y="6378358"/>
            <a:ext cx="2433292" cy="31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75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75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75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75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75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8" cstate="print"/>
          <a:stretch>
            <a:fillRect/>
          </a:stretch>
        </p:blipFill>
        <p:spPr>
          <a:xfrm>
            <a:off x="563701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9" cstate="print"/>
          <a:srcRect l="45294" b="30950"/>
          <a:stretch/>
        </p:blipFill>
        <p:spPr>
          <a:xfrm rot="10800000">
            <a:off x="7701280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189241"/>
            <a:ext cx="7886700" cy="491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963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  <p:sldLayoutId id="2147483744" r:id="rId20"/>
    <p:sldLayoutId id="2147483745" r:id="rId21"/>
    <p:sldLayoutId id="2147483746" r:id="rId22"/>
    <p:sldLayoutId id="2147483747" r:id="rId23"/>
    <p:sldLayoutId id="2147483748" r:id="rId24"/>
    <p:sldLayoutId id="2147483749" r:id="rId25"/>
    <p:sldLayoutId id="2147483750" r:id="rId26"/>
    <p:sldLayoutId id="2147483751" r:id="rId27"/>
    <p:sldLayoutId id="2147483752" r:id="rId28"/>
    <p:sldLayoutId id="2147483753" r:id="rId29"/>
    <p:sldLayoutId id="2147483754" r:id="rId30"/>
    <p:sldLayoutId id="2147483755" r:id="rId31"/>
    <p:sldLayoutId id="2147483756" r:id="rId32"/>
    <p:sldLayoutId id="2147483757" r:id="rId33"/>
    <p:sldLayoutId id="2147483758" r:id="rId34"/>
    <p:sldLayoutId id="2147483759" r:id="rId35"/>
    <p:sldLayoutId id="2147483760" r:id="rId36"/>
    <p:sldLayoutId id="2147483761" r:id="rId37"/>
    <p:sldLayoutId id="2147483762" r:id="rId38"/>
    <p:sldLayoutId id="2147483763" r:id="rId39"/>
    <p:sldLayoutId id="2147483764" r:id="rId40"/>
    <p:sldLayoutId id="2147483765" r:id="rId41"/>
    <p:sldLayoutId id="2147483766" r:id="rId42"/>
    <p:sldLayoutId id="2147483767" r:id="rId43"/>
    <p:sldLayoutId id="2147483768" r:id="rId44"/>
    <p:sldLayoutId id="2147483769" r:id="rId45"/>
    <p:sldLayoutId id="2147483770" r:id="rId46"/>
    <p:sldLayoutId id="2147483771" r:id="rId47"/>
    <p:sldLayoutId id="2147483772" r:id="rId48"/>
    <p:sldLayoutId id="2147483773" r:id="rId49"/>
    <p:sldLayoutId id="2147483774" r:id="rId50"/>
    <p:sldLayoutId id="2147483775" r:id="rId51"/>
    <p:sldLayoutId id="2147483776" r:id="rId52"/>
    <p:sldLayoutId id="2147483777" r:id="rId53"/>
    <p:sldLayoutId id="2147483778" r:id="rId54"/>
    <p:sldLayoutId id="2147483779" r:id="rId55"/>
    <p:sldLayoutId id="2147483780" r:id="rId56"/>
    <p:sldLayoutId id="2147483805" r:id="rId57"/>
    <p:sldLayoutId id="2147483806" r:id="rId58"/>
    <p:sldLayoutId id="2147483807" r:id="rId59"/>
    <p:sldLayoutId id="2147483808" r:id="rId60"/>
    <p:sldLayoutId id="2147483809" r:id="rId61"/>
    <p:sldLayoutId id="2147483810" r:id="rId62"/>
    <p:sldLayoutId id="2147483811" r:id="rId63"/>
    <p:sldLayoutId id="2147483812" r:id="rId64"/>
    <p:sldLayoutId id="2147483813" r:id="rId65"/>
    <p:sldLayoutId id="2147483877" r:id="rId66"/>
  </p:sldLayoutIdLst>
  <p:txStyles>
    <p:titleStyle>
      <a:lvl1pPr algn="l" defTabSz="3429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/>
        </p:nvSpPr>
        <p:spPr>
          <a:xfrm>
            <a:off x="4332720" y="6485950"/>
            <a:ext cx="4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04C172C-A692-0448-8A0E-8BF074BD0FC0}" type="slidenum">
              <a:rPr lang="en-US" sz="1400" smtClean="0">
                <a:solidFill>
                  <a:srgbClr val="A6A6A6"/>
                </a:solidFill>
                <a:latin typeface="Helvetica"/>
                <a:cs typeface="Helvetica"/>
              </a:rPr>
              <a:pPr/>
              <a:t>‹N›</a:t>
            </a:fld>
            <a:endParaRPr lang="en-US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/>
        </p:nvSpPr>
        <p:spPr>
          <a:xfrm>
            <a:off x="6624595" y="6378357"/>
            <a:ext cx="2433292" cy="38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©2015 </a:t>
            </a:r>
            <a:r>
              <a:rPr lang="en-US" sz="1000" kern="1200" dirty="0" err="1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Sintesi</a:t>
            </a: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10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marL="0" indent="0" algn="r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kern="1200" dirty="0" smtClean="0">
                <a:solidFill>
                  <a:srgbClr val="A6A6A6"/>
                </a:solidFill>
                <a:latin typeface="Helvetica"/>
                <a:ea typeface="+mn-ea"/>
                <a:cs typeface="Helvetica"/>
              </a:rPr>
              <a:t>Proprietary and Confidential</a:t>
            </a:r>
            <a:endParaRPr lang="en-US" sz="1000" kern="1200" dirty="0">
              <a:solidFill>
                <a:srgbClr val="A6A6A6"/>
              </a:solidFill>
              <a:latin typeface="Helvetica"/>
              <a:ea typeface="+mn-e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700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/>
          <a:srcRect l="45294" b="30950"/>
          <a:stretch/>
        </p:blipFill>
        <p:spPr>
          <a:xfrm rot="10800000">
            <a:off x="7701279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/>
        </p:nvSpPr>
        <p:spPr>
          <a:xfrm>
            <a:off x="-846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0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0"/>
          <p:cNvSpPr txBox="1"/>
          <p:nvPr userDrawn="1"/>
        </p:nvSpPr>
        <p:spPr>
          <a:xfrm>
            <a:off x="4332720" y="6485950"/>
            <a:ext cx="478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fld id="{604C172C-A692-0448-8A0E-8BF074BD0FC0}" type="slidenum">
              <a:rPr lang="en-US" sz="1400" smtClean="0">
                <a:solidFill>
                  <a:srgbClr val="A6A6A6"/>
                </a:solidFill>
                <a:latin typeface="Helvetica"/>
                <a:cs typeface="Helvetica"/>
              </a:rPr>
              <a:pPr defTabSz="457200"/>
              <a:t>‹N›</a:t>
            </a:fld>
            <a:endParaRPr lang="en-US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sp>
        <p:nvSpPr>
          <p:cNvPr id="3" name="Rettangolo 9"/>
          <p:cNvSpPr/>
          <p:nvPr userDrawn="1"/>
        </p:nvSpPr>
        <p:spPr>
          <a:xfrm>
            <a:off x="6624595" y="6378357"/>
            <a:ext cx="2433292" cy="386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©2015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Sintesi</a:t>
            </a: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 </a:t>
            </a:r>
            <a:r>
              <a:rPr lang="en-US" sz="1000" dirty="0" err="1" smtClean="0">
                <a:solidFill>
                  <a:srgbClr val="A6A6A6"/>
                </a:solidFill>
                <a:latin typeface="Helvetica"/>
                <a:cs typeface="Helvetica"/>
              </a:rPr>
              <a:t>S.p.A</a:t>
            </a:r>
            <a:endParaRPr lang="en-US" sz="1000" dirty="0" smtClean="0">
              <a:solidFill>
                <a:srgbClr val="A6A6A6"/>
              </a:solidFill>
              <a:latin typeface="Helvetica"/>
              <a:cs typeface="Helvetica"/>
            </a:endParaRPr>
          </a:p>
          <a:p>
            <a:pPr algn="r" defTabSz="45720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A6A6A6"/>
                </a:solidFill>
                <a:latin typeface="Helvetica"/>
                <a:cs typeface="Helvetica"/>
              </a:rPr>
              <a:t>Proprietary and Confidential</a:t>
            </a:r>
            <a:endParaRPr lang="en-US" sz="1000" dirty="0">
              <a:solidFill>
                <a:srgbClr val="A6A6A6"/>
              </a:solidFill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3700" y="6426957"/>
            <a:ext cx="960301" cy="33645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-2"/>
            <a:ext cx="9144000" cy="857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5"/>
          <a:srcRect l="45294" b="30950"/>
          <a:stretch/>
        </p:blipFill>
        <p:spPr>
          <a:xfrm rot="10800000">
            <a:off x="7701279" y="0"/>
            <a:ext cx="1442719" cy="96128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6238240"/>
            <a:ext cx="9144000" cy="0"/>
          </a:xfrm>
          <a:prstGeom prst="line">
            <a:avLst/>
          </a:prstGeom>
          <a:ln w="6350" cmpd="sng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31"/>
          <p:cNvSpPr/>
          <p:nvPr userDrawn="1"/>
        </p:nvSpPr>
        <p:spPr>
          <a:xfrm>
            <a:off x="-8467" y="0"/>
            <a:ext cx="9144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532719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Futura-Book" pitchFamily="2" charset="0"/>
              </a:rPr>
              <a:t>Il rischio meccanico</a:t>
            </a:r>
            <a:endParaRPr lang="it-IT" dirty="0">
              <a:latin typeface="Futura-Book" pitchFamily="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0"/>
          </p:nvPr>
        </p:nvSpPr>
        <p:spPr>
          <a:xfrm>
            <a:off x="457199" y="4077072"/>
            <a:ext cx="5632194" cy="381000"/>
          </a:xfrm>
        </p:spPr>
        <p:txBody>
          <a:bodyPr>
            <a:noAutofit/>
          </a:bodyPr>
          <a:lstStyle/>
          <a:p>
            <a:r>
              <a:rPr lang="it-IT" dirty="0" smtClean="0">
                <a:latin typeface="Futura-Book" pitchFamily="2" charset="0"/>
              </a:rPr>
              <a:t>Formazione per i lavoratori </a:t>
            </a:r>
            <a:endParaRPr lang="it-IT" dirty="0">
              <a:latin typeface="Futura-Book" pitchFamily="2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quarter" idx="11"/>
          </p:nvPr>
        </p:nvSpPr>
        <p:spPr>
          <a:xfrm>
            <a:off x="6089393" y="6011863"/>
            <a:ext cx="3086615" cy="4572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99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 txBox="1"/>
          <p:nvPr/>
        </p:nvSpPr>
        <p:spPr>
          <a:xfrm>
            <a:off x="1115616" y="1196752"/>
            <a:ext cx="6687276" cy="860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78">
              <a:lnSpc>
                <a:spcPts val="3585"/>
              </a:lnSpc>
              <a:spcBef>
                <a:spcPts val="179"/>
              </a:spcBef>
            </a:pPr>
            <a:r>
              <a:rPr sz="3600" i="1" spc="4" baseline="3693" dirty="0" smtClean="0">
                <a:cs typeface="Arial Black"/>
              </a:rPr>
              <a:t>Macchin</a:t>
            </a:r>
            <a:r>
              <a:rPr sz="3600" i="1" spc="0" baseline="3693" dirty="0" smtClean="0">
                <a:cs typeface="Arial Black"/>
              </a:rPr>
              <a:t>a </a:t>
            </a:r>
            <a:r>
              <a:rPr sz="3600" i="1" spc="4" baseline="3693" dirty="0" smtClean="0">
                <a:cs typeface="Arial Black"/>
              </a:rPr>
              <a:t>usata</a:t>
            </a:r>
            <a:endParaRPr sz="2000" dirty="0">
              <a:cs typeface="Arial Black"/>
            </a:endParaRPr>
          </a:p>
          <a:p>
            <a:pPr marL="12704">
              <a:lnSpc>
                <a:spcPts val="3185"/>
              </a:lnSpc>
            </a:pPr>
            <a:r>
              <a:rPr sz="3200" i="1" spc="0" baseline="1688" dirty="0" smtClean="0">
                <a:cs typeface="Arial Black"/>
              </a:rPr>
              <a:t>(ci</a:t>
            </a:r>
            <a:r>
              <a:rPr sz="3200" i="1" spc="-4" baseline="1688" dirty="0" smtClean="0">
                <a:cs typeface="Arial Black"/>
              </a:rPr>
              <a:t>o</a:t>
            </a:r>
            <a:r>
              <a:rPr sz="3200" i="1" spc="0" baseline="1688" dirty="0" smtClean="0">
                <a:cs typeface="Arial Black"/>
              </a:rPr>
              <a:t>è </a:t>
            </a:r>
            <a:r>
              <a:rPr sz="3200" i="1" spc="-4" baseline="1688" dirty="0" err="1" smtClean="0">
                <a:cs typeface="Arial Black"/>
              </a:rPr>
              <a:t>costruit</a:t>
            </a:r>
            <a:r>
              <a:rPr sz="3200" i="1" spc="0" baseline="1688" dirty="0" err="1" smtClean="0">
                <a:cs typeface="Arial Black"/>
              </a:rPr>
              <a:t>e</a:t>
            </a:r>
            <a:r>
              <a:rPr sz="3200" i="1" spc="0" baseline="1688" dirty="0" smtClean="0">
                <a:cs typeface="Arial Black"/>
              </a:rPr>
              <a:t> </a:t>
            </a:r>
            <a:r>
              <a:rPr lang="it-IT" sz="3200" i="1" spc="-4" baseline="1688" dirty="0" smtClean="0">
                <a:cs typeface="Arial Black"/>
              </a:rPr>
              <a:t>prima</a:t>
            </a:r>
            <a:r>
              <a:rPr sz="3200" i="1" spc="0" baseline="1688" dirty="0" smtClean="0">
                <a:cs typeface="Arial Black"/>
              </a:rPr>
              <a:t> </a:t>
            </a:r>
            <a:r>
              <a:rPr sz="3200" i="1" spc="-4" baseline="1688" dirty="0" smtClean="0">
                <a:cs typeface="Arial Black"/>
              </a:rPr>
              <a:t>i</a:t>
            </a:r>
            <a:r>
              <a:rPr sz="3200" i="1" spc="0" baseline="1688" dirty="0" smtClean="0">
                <a:cs typeface="Arial Black"/>
              </a:rPr>
              <a:t>l </a:t>
            </a:r>
            <a:r>
              <a:rPr sz="3200" i="1" spc="-4" baseline="1688" dirty="0" smtClean="0">
                <a:cs typeface="Arial Black"/>
              </a:rPr>
              <a:t>20/09/1996)</a:t>
            </a:r>
            <a:endParaRPr dirty="0">
              <a:cs typeface="Arial Black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611560" y="2420888"/>
            <a:ext cx="7704856" cy="3397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solidFill>
                  <a:srgbClr val="070807"/>
                </a:solidFill>
                <a:cs typeface="Arial"/>
              </a:rPr>
              <a:t>Il venditore è </a:t>
            </a:r>
            <a:r>
              <a:rPr sz="2000" spc="4" dirty="0" smtClean="0">
                <a:solidFill>
                  <a:srgbClr val="070807"/>
                </a:solidFill>
                <a:cs typeface="Arial"/>
              </a:rPr>
              <a:t>t</a:t>
            </a:r>
            <a:r>
              <a:rPr sz="2000" spc="0" dirty="0" smtClean="0">
                <a:solidFill>
                  <a:srgbClr val="070807"/>
                </a:solidFill>
                <a:cs typeface="Arial"/>
              </a:rPr>
              <a:t>enuto, ai sensi dell’art. 11, comma 1</a:t>
            </a:r>
            <a:r>
              <a:rPr lang="it-IT" sz="2000" spc="0" dirty="0" smtClean="0">
                <a:solidFill>
                  <a:srgbClr val="070807"/>
                </a:solidFill>
                <a:cs typeface="Arial"/>
              </a:rPr>
              <a:t> </a:t>
            </a:r>
            <a:r>
              <a:rPr sz="2000" spc="0" dirty="0" smtClean="0">
                <a:solidFill>
                  <a:srgbClr val="070807"/>
                </a:solidFill>
                <a:cs typeface="Arial"/>
              </a:rPr>
              <a:t>del DPR 459/96, a rilasciare dichiarazione che “la macchina è </a:t>
            </a:r>
            <a:r>
              <a:rPr sz="2000" spc="4" dirty="0" smtClean="0">
                <a:solidFill>
                  <a:srgbClr val="070807"/>
                </a:solidFill>
                <a:cs typeface="Arial"/>
              </a:rPr>
              <a:t>c</a:t>
            </a:r>
            <a:r>
              <a:rPr sz="2000" spc="0" dirty="0" smtClean="0">
                <a:solidFill>
                  <a:srgbClr val="070807"/>
                </a:solidFill>
                <a:cs typeface="Arial"/>
              </a:rPr>
              <a:t>onforme al momento della consegna, alla legislazione in materia di sicurezza del lavoro previgente al 20/9/96”.</a:t>
            </a:r>
            <a:endParaRPr sz="2000" dirty="0">
              <a:cs typeface="Arial"/>
            </a:endParaRPr>
          </a:p>
          <a:p>
            <a:pPr marL="12700" marR="563940">
              <a:lnSpc>
                <a:spcPct val="99754"/>
              </a:lnSpc>
              <a:spcBef>
                <a:spcPts val="577"/>
              </a:spcBef>
            </a:pPr>
            <a:r>
              <a:rPr sz="2000" spc="0" dirty="0" smtClean="0">
                <a:solidFill>
                  <a:srgbClr val="070807"/>
                </a:solidFill>
                <a:cs typeface="Arial"/>
              </a:rPr>
              <a:t>La data di costruzione va attestata per iscritto da parte del cedente.</a:t>
            </a:r>
            <a:endParaRPr sz="2000" dirty="0">
              <a:cs typeface="Arial"/>
            </a:endParaRPr>
          </a:p>
          <a:p>
            <a:pPr marL="12700">
              <a:lnSpc>
                <a:spcPct val="99754"/>
              </a:lnSpc>
              <a:spcBef>
                <a:spcPts val="580"/>
              </a:spcBef>
            </a:pPr>
            <a:r>
              <a:rPr sz="2000" spc="0" dirty="0" smtClean="0">
                <a:solidFill>
                  <a:srgbClr val="070807"/>
                </a:solidFill>
                <a:cs typeface="Arial"/>
              </a:rPr>
              <a:t>Anche la macchina usata deve essere sempre dotata di adeguato manuale di istruzione in lingua italiana.</a:t>
            </a:r>
            <a:endParaRPr sz="2000" dirty="0">
              <a:cs typeface="Arial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10852" y="171665"/>
            <a:ext cx="8229600" cy="56207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Definizioni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971600" y="1221954"/>
            <a:ext cx="5741416" cy="8601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78">
              <a:lnSpc>
                <a:spcPts val="3585"/>
              </a:lnSpc>
              <a:spcBef>
                <a:spcPts val="179"/>
              </a:spcBef>
            </a:pPr>
            <a:r>
              <a:rPr sz="3600" i="1" spc="4" baseline="3693" dirty="0" smtClean="0">
                <a:cs typeface="Arial Black"/>
              </a:rPr>
              <a:t>Macchin</a:t>
            </a:r>
            <a:r>
              <a:rPr sz="3600" i="1" spc="0" baseline="3693" dirty="0" smtClean="0">
                <a:cs typeface="Arial Black"/>
              </a:rPr>
              <a:t>e </a:t>
            </a:r>
            <a:r>
              <a:rPr sz="3600" i="1" spc="4" baseline="3693" dirty="0" smtClean="0">
                <a:cs typeface="Arial Black"/>
              </a:rPr>
              <a:t>nuove</a:t>
            </a:r>
            <a:endParaRPr sz="2000" dirty="0">
              <a:cs typeface="Arial Black"/>
            </a:endParaRPr>
          </a:p>
          <a:p>
            <a:pPr marL="12704">
              <a:lnSpc>
                <a:spcPts val="3185"/>
              </a:lnSpc>
            </a:pPr>
            <a:r>
              <a:rPr sz="3200" i="1" spc="-4" baseline="1688" dirty="0" smtClean="0">
                <a:cs typeface="Arial Black"/>
              </a:rPr>
              <a:t>(costruit</a:t>
            </a:r>
            <a:r>
              <a:rPr sz="3200" i="1" spc="0" baseline="1688" dirty="0" smtClean="0">
                <a:cs typeface="Arial Black"/>
              </a:rPr>
              <a:t>e </a:t>
            </a:r>
            <a:r>
              <a:rPr sz="3200" i="1" spc="-4" baseline="1688" dirty="0" smtClean="0">
                <a:cs typeface="Arial Black"/>
              </a:rPr>
              <a:t>dop</a:t>
            </a:r>
            <a:r>
              <a:rPr sz="3200" i="1" spc="0" baseline="1688" dirty="0" smtClean="0">
                <a:cs typeface="Arial Black"/>
              </a:rPr>
              <a:t>o </a:t>
            </a:r>
            <a:r>
              <a:rPr sz="3200" i="1" spc="-4" baseline="1688" dirty="0" smtClean="0">
                <a:cs typeface="Arial Black"/>
              </a:rPr>
              <a:t>i</a:t>
            </a:r>
            <a:r>
              <a:rPr sz="3200" i="1" spc="0" baseline="1688" dirty="0" smtClean="0">
                <a:cs typeface="Arial Black"/>
              </a:rPr>
              <a:t>l </a:t>
            </a:r>
            <a:r>
              <a:rPr sz="3200" i="1" spc="-4" baseline="1688" dirty="0" smtClean="0">
                <a:cs typeface="Arial Black"/>
              </a:rPr>
              <a:t>20/09/1996)</a:t>
            </a:r>
            <a:endParaRPr dirty="0">
              <a:cs typeface="Arial Black"/>
            </a:endParaRPr>
          </a:p>
        </p:txBody>
      </p:sp>
      <p:sp>
        <p:nvSpPr>
          <p:cNvPr id="3" name="object 8"/>
          <p:cNvSpPr txBox="1"/>
          <p:nvPr/>
        </p:nvSpPr>
        <p:spPr>
          <a:xfrm>
            <a:off x="1592714" y="2419508"/>
            <a:ext cx="6015603" cy="695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b="1" spc="0" dirty="0" smtClean="0">
                <a:cs typeface="Arial"/>
              </a:rPr>
              <a:t>La macchina deve essere dotata </a:t>
            </a:r>
            <a:r>
              <a:rPr sz="2000" b="1" spc="0" dirty="0" err="1" smtClean="0">
                <a:cs typeface="Arial"/>
              </a:rPr>
              <a:t>da</a:t>
            </a:r>
            <a:r>
              <a:rPr sz="2000" b="1" spc="0" dirty="0" smtClean="0">
                <a:cs typeface="Arial"/>
              </a:rPr>
              <a:t> parte</a:t>
            </a:r>
            <a:r>
              <a:rPr lang="it-IT" sz="2000" b="1" spc="0" dirty="0" smtClean="0">
                <a:cs typeface="Arial"/>
              </a:rPr>
              <a:t> del</a:t>
            </a:r>
            <a:endParaRPr sz="2000" dirty="0">
              <a:cs typeface="Arial"/>
            </a:endParaRPr>
          </a:p>
          <a:p>
            <a:pPr marL="12700" marR="45720">
              <a:lnSpc>
                <a:spcPct val="95825"/>
              </a:lnSpc>
            </a:pPr>
            <a:r>
              <a:rPr sz="2000" b="1" spc="0" dirty="0" smtClean="0">
                <a:cs typeface="Arial"/>
              </a:rPr>
              <a:t>costruttore di:</a:t>
            </a:r>
            <a:endParaRPr sz="2000" dirty="0"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568" y="3660806"/>
            <a:ext cx="6898963" cy="12064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Marcatura CE;</a:t>
            </a:r>
            <a:endParaRPr sz="2000" dirty="0"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562"/>
              </a:spcBef>
            </a:pPr>
            <a:r>
              <a:rPr sz="2000" spc="0" dirty="0" smtClean="0">
                <a:cs typeface="Arial"/>
              </a:rPr>
              <a:t>Dichiarazione di conformità;</a:t>
            </a:r>
            <a:endParaRPr sz="2000" dirty="0"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90"/>
              </a:spcBef>
            </a:pPr>
            <a:r>
              <a:rPr sz="2000" spc="0" dirty="0" smtClean="0">
                <a:cs typeface="Arial"/>
              </a:rPr>
              <a:t>Manuale di istruzione (per </a:t>
            </a:r>
            <a:r>
              <a:rPr sz="2000" spc="0" dirty="0" err="1" smtClean="0">
                <a:cs typeface="Arial"/>
              </a:rPr>
              <a:t>l’installazione</a:t>
            </a:r>
            <a:r>
              <a:rPr sz="2000" spc="0" dirty="0" smtClean="0">
                <a:cs typeface="Arial"/>
              </a:rPr>
              <a:t>,</a:t>
            </a:r>
            <a:r>
              <a:rPr lang="it-IT" sz="2000" spc="0" dirty="0" smtClean="0">
                <a:cs typeface="Arial"/>
              </a:rPr>
              <a:t>l’ uso e la manutenzione, il trasporto, ecc) in lingua italiana</a:t>
            </a:r>
            <a:endParaRPr sz="2000" dirty="0">
              <a:cs typeface="Arial"/>
            </a:endParaRPr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9512" y="113780"/>
            <a:ext cx="8229600" cy="56207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Definizioni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850106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Comitato Elettrotecnico Italiano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Sottotitolo 5"/>
          <p:cNvSpPr txBox="1">
            <a:spLocks/>
          </p:cNvSpPr>
          <p:nvPr/>
        </p:nvSpPr>
        <p:spPr>
          <a:xfrm>
            <a:off x="323528" y="1556792"/>
            <a:ext cx="8229600" cy="4114800"/>
          </a:xfrm>
          <a:prstGeom prst="rect">
            <a:avLst/>
          </a:prstGeom>
        </p:spPr>
        <p:txBody>
          <a:bodyPr/>
          <a:lstStyle/>
          <a:p>
            <a:pPr marL="257175" marR="0" lvl="0" indent="-257175" algn="l" defTabSz="449263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Equipaggiamento elettrico</a:t>
            </a:r>
          </a:p>
          <a:p>
            <a:pPr marR="0" lvl="0" algn="l" defTabSz="449263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Lucida Sans Unicode" pitchFamily="34" charset="0"/>
                <a:cs typeface="Lucida Sans Unicode" pitchFamily="34" charset="0"/>
              </a:rPr>
              <a:t>l’equipaggiamento elettrico delle macchine viene realizzato secondo le Norme di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Lucida Sans Unicode" pitchFamily="34" charset="0"/>
                <a:cs typeface="Lucida Sans Unicode" pitchFamily="34" charset="0"/>
              </a:rPr>
              <a:t>sicurezza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Lucida Sans Unicode" pitchFamily="34" charset="0"/>
                <a:cs typeface="Lucida Sans Unicode" pitchFamily="34" charset="0"/>
              </a:rPr>
              <a:t> CEI per assicurare la protezione contro il contatto elettrico</a:t>
            </a:r>
          </a:p>
          <a:p>
            <a:pPr marR="0" lvl="0" algn="l" defTabSz="3429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653136"/>
            <a:ext cx="2046312" cy="104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/>
          <p:cNvSpPr txBox="1"/>
          <p:nvPr/>
        </p:nvSpPr>
        <p:spPr>
          <a:xfrm>
            <a:off x="251520" y="1628800"/>
            <a:ext cx="8568952" cy="30118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43682">
              <a:lnSpc>
                <a:spcPct val="100041"/>
              </a:lnSpc>
              <a:spcBef>
                <a:spcPts val="794"/>
              </a:spcBef>
            </a:pPr>
            <a:r>
              <a:rPr sz="2000" b="1" spc="0" dirty="0" err="1" smtClean="0">
                <a:cs typeface="Arial"/>
              </a:rPr>
              <a:t>Pericoli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-9" dirty="0" smtClean="0">
                <a:cs typeface="Arial"/>
              </a:rPr>
              <a:t>d</a:t>
            </a:r>
            <a:r>
              <a:rPr sz="2000" b="1" spc="0" dirty="0" smtClean="0">
                <a:cs typeface="Arial"/>
              </a:rPr>
              <a:t>i </a:t>
            </a:r>
            <a:r>
              <a:rPr sz="2000" b="1" spc="0" dirty="0" err="1" smtClean="0">
                <a:cs typeface="Arial"/>
              </a:rPr>
              <a:t>natura</a:t>
            </a:r>
            <a:r>
              <a:rPr sz="2000" b="1" spc="-61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meccanica</a:t>
            </a:r>
            <a:endParaRPr lang="it-IT" sz="2000" b="1" spc="0" dirty="0" smtClean="0">
              <a:cs typeface="Arial"/>
            </a:endParaRPr>
          </a:p>
          <a:p>
            <a:pPr marL="12700" marR="1043682">
              <a:lnSpc>
                <a:spcPct val="100041"/>
              </a:lnSpc>
              <a:spcBef>
                <a:spcPts val="794"/>
              </a:spcBef>
            </a:pPr>
            <a:r>
              <a:rPr sz="2000" spc="0" dirty="0" smtClean="0">
                <a:cs typeface="Arial"/>
              </a:rPr>
              <a:t> </a:t>
            </a:r>
            <a:endParaRPr lang="it-IT" sz="2000" spc="0" dirty="0" smtClean="0">
              <a:cs typeface="Arial"/>
            </a:endParaRPr>
          </a:p>
          <a:p>
            <a:pPr marL="12700" marR="1043682">
              <a:lnSpc>
                <a:spcPct val="100041"/>
              </a:lnSpc>
              <a:spcBef>
                <a:spcPts val="794"/>
              </a:spcBef>
            </a:pPr>
            <a:r>
              <a:rPr sz="2000" spc="0" dirty="0" err="1" smtClean="0">
                <a:cs typeface="Arial"/>
              </a:rPr>
              <a:t>Schiacciamento</a:t>
            </a:r>
            <a:r>
              <a:rPr lang="it-IT" sz="2000" spc="0" dirty="0" smtClean="0">
                <a:cs typeface="Arial"/>
              </a:rPr>
              <a:t>, </a:t>
            </a:r>
            <a:r>
              <a:rPr lang="it-IT" sz="2000" dirty="0" err="1" smtClean="0">
                <a:cs typeface="Arial"/>
              </a:rPr>
              <a:t>c</a:t>
            </a:r>
            <a:r>
              <a:rPr sz="2000" spc="0" dirty="0" err="1" smtClean="0">
                <a:cs typeface="Arial"/>
              </a:rPr>
              <a:t>esoiamento</a:t>
            </a:r>
            <a:r>
              <a:rPr lang="it-IT" sz="2000" spc="0" dirty="0" smtClean="0">
                <a:cs typeface="Arial"/>
              </a:rPr>
              <a:t>, </a:t>
            </a:r>
            <a:r>
              <a:rPr lang="it-IT" sz="2000" dirty="0" err="1" smtClean="0">
                <a:cs typeface="Arial"/>
              </a:rPr>
              <a:t>t</a:t>
            </a:r>
            <a:r>
              <a:rPr sz="2000" spc="0" dirty="0" err="1" smtClean="0">
                <a:cs typeface="Arial"/>
              </a:rPr>
              <a:t>aglio</a:t>
            </a:r>
            <a:r>
              <a:rPr sz="2000" spc="0" dirty="0" smtClean="0">
                <a:cs typeface="Arial"/>
              </a:rPr>
              <a:t> o </a:t>
            </a:r>
            <a:r>
              <a:rPr sz="2000" spc="0" dirty="0" err="1" smtClean="0">
                <a:cs typeface="Arial"/>
              </a:rPr>
              <a:t>di</a:t>
            </a:r>
            <a:r>
              <a:rPr lang="it-IT" sz="2000" dirty="0" smtClean="0">
                <a:cs typeface="Arial"/>
              </a:rPr>
              <a:t> s</a:t>
            </a:r>
            <a:r>
              <a:rPr sz="2000" spc="0" dirty="0" err="1" smtClean="0">
                <a:cs typeface="Arial"/>
              </a:rPr>
              <a:t>ezionamento</a:t>
            </a:r>
            <a:r>
              <a:rPr lang="it-IT" sz="2000" spc="0" dirty="0" smtClean="0">
                <a:cs typeface="Arial"/>
              </a:rPr>
              <a:t>,</a:t>
            </a:r>
            <a:r>
              <a:rPr sz="2000" spc="0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i</a:t>
            </a:r>
            <a:r>
              <a:rPr sz="2000" spc="0" dirty="0" err="1" smtClean="0">
                <a:cs typeface="Arial"/>
              </a:rPr>
              <a:t>m</a:t>
            </a:r>
            <a:r>
              <a:rPr sz="2000" spc="-9" dirty="0" err="1" smtClean="0">
                <a:cs typeface="Arial"/>
              </a:rPr>
              <a:t>p</a:t>
            </a:r>
            <a:r>
              <a:rPr sz="2000" spc="4" dirty="0" err="1" smtClean="0">
                <a:cs typeface="Arial"/>
              </a:rPr>
              <a:t>i</a:t>
            </a:r>
            <a:r>
              <a:rPr sz="2000" spc="0" dirty="0" err="1" smtClean="0">
                <a:cs typeface="Arial"/>
              </a:rPr>
              <a:t>gliamento</a:t>
            </a:r>
            <a:r>
              <a:rPr lang="it-IT" sz="2000" dirty="0" smtClean="0">
                <a:cs typeface="Arial"/>
              </a:rPr>
              <a:t>,</a:t>
            </a:r>
            <a:endParaRPr sz="2000" dirty="0">
              <a:cs typeface="Arial"/>
            </a:endParaRPr>
          </a:p>
          <a:p>
            <a:pPr marL="12700">
              <a:lnSpc>
                <a:spcPct val="100041"/>
              </a:lnSpc>
            </a:pPr>
            <a:endParaRPr lang="it-IT" sz="2000" spc="0" dirty="0" smtClean="0">
              <a:cs typeface="Arial"/>
            </a:endParaRPr>
          </a:p>
          <a:p>
            <a:pPr marL="12700">
              <a:lnSpc>
                <a:spcPct val="100041"/>
              </a:lnSpc>
            </a:pPr>
            <a:r>
              <a:rPr sz="2000" spc="0" dirty="0" err="1" smtClean="0">
                <a:cs typeface="Arial"/>
              </a:rPr>
              <a:t>Trascinamento</a:t>
            </a:r>
            <a:r>
              <a:rPr sz="2000" spc="-142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o </a:t>
            </a:r>
            <a:r>
              <a:rPr sz="2000" spc="0" dirty="0" err="1" smtClean="0">
                <a:cs typeface="Arial"/>
              </a:rPr>
              <a:t>di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intrappolamento</a:t>
            </a:r>
            <a:r>
              <a:rPr lang="it-IT" sz="2000" spc="0" dirty="0" smtClean="0">
                <a:cs typeface="Arial"/>
              </a:rPr>
              <a:t>,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Urto</a:t>
            </a:r>
            <a:r>
              <a:rPr lang="it-IT" sz="2000" dirty="0" smtClean="0">
                <a:cs typeface="Arial"/>
              </a:rPr>
              <a:t>, </a:t>
            </a:r>
            <a:r>
              <a:rPr lang="it-IT" sz="2000" dirty="0" err="1" smtClean="0">
                <a:cs typeface="Arial"/>
              </a:rPr>
              <a:t>p</a:t>
            </a:r>
            <a:r>
              <a:rPr sz="2000" spc="0" dirty="0" err="1" smtClean="0">
                <a:cs typeface="Arial"/>
              </a:rPr>
              <a:t>erforazione</a:t>
            </a:r>
            <a:r>
              <a:rPr sz="2000" spc="-120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o </a:t>
            </a:r>
            <a:r>
              <a:rPr sz="2000" spc="0" dirty="0" err="1" smtClean="0">
                <a:cs typeface="Arial"/>
              </a:rPr>
              <a:t>puntura</a:t>
            </a:r>
            <a:endParaRPr sz="2000" dirty="0">
              <a:cs typeface="Arial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1403648" y="3573016"/>
            <a:ext cx="6355199" cy="8887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56" marR="38061">
              <a:lnSpc>
                <a:spcPts val="2145"/>
              </a:lnSpc>
              <a:spcBef>
                <a:spcPts val="107"/>
              </a:spcBef>
            </a:pPr>
            <a:endParaRPr sz="2000" dirty="0">
              <a:solidFill>
                <a:schemeClr val="tx2">
                  <a:lumMod val="50000"/>
                </a:schemeClr>
              </a:solidFill>
              <a:cs typeface="Arial"/>
            </a:endParaRPr>
          </a:p>
        </p:txBody>
      </p:sp>
      <p:sp>
        <p:nvSpPr>
          <p:cNvPr id="7" name="object 5"/>
          <p:cNvSpPr txBox="1"/>
          <p:nvPr/>
        </p:nvSpPr>
        <p:spPr>
          <a:xfrm>
            <a:off x="251520" y="3717032"/>
            <a:ext cx="7272808" cy="828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cs typeface="Arial"/>
              </a:rPr>
              <a:t>Pe</a:t>
            </a:r>
            <a:r>
              <a:rPr sz="2000" spc="9" dirty="0" smtClean="0">
                <a:cs typeface="Arial"/>
              </a:rPr>
              <a:t>r</a:t>
            </a:r>
            <a:r>
              <a:rPr sz="2000" spc="0" dirty="0" smtClean="0">
                <a:cs typeface="Arial"/>
              </a:rPr>
              <a:t>dita</a:t>
            </a:r>
            <a:r>
              <a:rPr sz="2000" spc="-55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di stabilità</a:t>
            </a:r>
            <a:r>
              <a:rPr sz="2000" spc="-9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(della</a:t>
            </a:r>
            <a:r>
              <a:rPr sz="2000" spc="-6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macchina</a:t>
            </a:r>
            <a:r>
              <a:rPr sz="2000" spc="-92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o di </a:t>
            </a:r>
            <a:r>
              <a:rPr sz="2000" spc="0" dirty="0" err="1" smtClean="0">
                <a:cs typeface="Arial"/>
              </a:rPr>
              <a:t>parti</a:t>
            </a:r>
            <a:r>
              <a:rPr sz="2000" spc="0" dirty="0" smtClean="0">
                <a:cs typeface="Arial"/>
              </a:rPr>
              <a:t>);</a:t>
            </a:r>
            <a:endParaRPr sz="2000" dirty="0">
              <a:cs typeface="Arial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249814" y="6501872"/>
            <a:ext cx="289549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15"/>
              </a:lnSpc>
              <a:spcBef>
                <a:spcPts val="105"/>
              </a:spcBef>
            </a:pPr>
            <a:r>
              <a:rPr sz="2000" spc="0" dirty="0" smtClean="0">
                <a:solidFill>
                  <a:srgbClr val="FF0000"/>
                </a:solidFill>
                <a:latin typeface="PMingLiU"/>
                <a:cs typeface="PMingLiU"/>
              </a:rPr>
              <a:t></a:t>
            </a:r>
            <a:endParaRPr sz="2000">
              <a:latin typeface="PMingLiU"/>
              <a:cs typeface="PMingLiU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251520" y="136191"/>
            <a:ext cx="8229600" cy="561975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I pericoli connessi all’ utilizzo di macchine</a:t>
            </a:r>
            <a:endParaRPr lang="it-IT" dirty="0">
              <a:latin typeface="Futura-Bold" pitchFamily="2" charset="0"/>
            </a:endParaRPr>
          </a:p>
        </p:txBody>
      </p:sp>
      <p:pic>
        <p:nvPicPr>
          <p:cNvPr id="12" name="Immagine 11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4141500"/>
            <a:ext cx="1407021" cy="16538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/>
          <p:cNvSpPr txBox="1"/>
          <p:nvPr/>
        </p:nvSpPr>
        <p:spPr>
          <a:xfrm>
            <a:off x="251520" y="1146299"/>
            <a:ext cx="8892480" cy="49469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ct val="95825"/>
              </a:lnSpc>
              <a:spcBef>
                <a:spcPts val="320"/>
              </a:spcBef>
            </a:pPr>
            <a:r>
              <a:rPr sz="2000" b="1" spc="0" dirty="0" err="1" smtClean="0">
                <a:cs typeface="Arial"/>
              </a:rPr>
              <a:t>Pericoli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-9" dirty="0" smtClean="0">
                <a:cs typeface="Arial"/>
              </a:rPr>
              <a:t>d</a:t>
            </a:r>
            <a:r>
              <a:rPr sz="2000" b="1" spc="0" dirty="0" smtClean="0">
                <a:cs typeface="Arial"/>
              </a:rPr>
              <a:t>i </a:t>
            </a:r>
            <a:r>
              <a:rPr sz="2000" b="1" spc="0" dirty="0" err="1" smtClean="0">
                <a:cs typeface="Arial"/>
              </a:rPr>
              <a:t>natura</a:t>
            </a:r>
            <a:r>
              <a:rPr sz="2000" b="1" spc="-61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termica</a:t>
            </a:r>
            <a:r>
              <a:rPr lang="it-IT" sz="2000" b="1" dirty="0" smtClean="0">
                <a:cs typeface="Arial"/>
              </a:rPr>
              <a:t> </a:t>
            </a:r>
            <a:r>
              <a:rPr lang="it-IT" dirty="0" smtClean="0">
                <a:cs typeface="Arial"/>
              </a:rPr>
              <a:t>per es. u</a:t>
            </a:r>
            <a:r>
              <a:rPr lang="it-IT" spc="0" dirty="0" smtClean="0">
                <a:cs typeface="Arial"/>
              </a:rPr>
              <a:t>stioni</a:t>
            </a:r>
            <a:r>
              <a:rPr spc="0" dirty="0" smtClean="0">
                <a:cs typeface="Arial"/>
              </a:rPr>
              <a:t>,</a:t>
            </a:r>
            <a:r>
              <a:rPr spc="-102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provoca</a:t>
            </a:r>
            <a:r>
              <a:rPr spc="4" dirty="0" smtClean="0">
                <a:cs typeface="Arial"/>
              </a:rPr>
              <a:t>t</a:t>
            </a:r>
            <a:r>
              <a:rPr spc="0" dirty="0" smtClean="0">
                <a:cs typeface="Arial"/>
              </a:rPr>
              <a:t>e</a:t>
            </a:r>
            <a:r>
              <a:rPr spc="-95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da</a:t>
            </a:r>
            <a:r>
              <a:rPr spc="-23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contatto</a:t>
            </a:r>
            <a:r>
              <a:rPr spc="-78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con elementi</a:t>
            </a:r>
            <a:r>
              <a:rPr spc="-81" dirty="0" smtClean="0">
                <a:cs typeface="Arial"/>
              </a:rPr>
              <a:t> </a:t>
            </a:r>
            <a:r>
              <a:rPr spc="0" dirty="0" smtClean="0">
                <a:cs typeface="Arial"/>
              </a:rPr>
              <a:t>in temperatura,</a:t>
            </a:r>
            <a:r>
              <a:rPr spc="-120" dirty="0" smtClean="0">
                <a:cs typeface="Arial"/>
              </a:rPr>
              <a:t> </a:t>
            </a:r>
            <a:r>
              <a:rPr spc="0" dirty="0" err="1" smtClean="0">
                <a:cs typeface="Arial"/>
              </a:rPr>
              <a:t>irraggiamento</a:t>
            </a:r>
            <a:r>
              <a:rPr spc="0" dirty="0" smtClean="0">
                <a:cs typeface="Arial"/>
              </a:rPr>
              <a:t>;</a:t>
            </a:r>
            <a:endParaRPr dirty="0">
              <a:cs typeface="Arial"/>
            </a:endParaRPr>
          </a:p>
          <a:p>
            <a:pPr marL="12700" marR="522666">
              <a:lnSpc>
                <a:spcPts val="1930"/>
              </a:lnSpc>
              <a:spcBef>
                <a:spcPts val="470"/>
              </a:spcBef>
            </a:pPr>
            <a:endParaRPr lang="it-IT" spc="0" dirty="0" smtClean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r>
              <a:rPr sz="2000" b="1" spc="0" dirty="0" err="1" smtClean="0">
                <a:cs typeface="Arial"/>
              </a:rPr>
              <a:t>Pericoli</a:t>
            </a:r>
            <a:r>
              <a:rPr sz="2000" b="1" spc="0" dirty="0" smtClean="0">
                <a:cs typeface="Arial"/>
              </a:rPr>
              <a:t> generati</a:t>
            </a:r>
            <a:r>
              <a:rPr sz="2000" b="1" spc="-77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da</a:t>
            </a:r>
            <a:r>
              <a:rPr sz="2000" b="1" spc="-23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materiali</a:t>
            </a:r>
            <a:r>
              <a:rPr sz="2000" b="1" spc="-82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o sostanze</a:t>
            </a:r>
            <a:r>
              <a:rPr sz="2000" b="1" spc="-85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utilizzate</a:t>
            </a:r>
            <a:r>
              <a:rPr sz="2000" spc="0" dirty="0" smtClean="0">
                <a:cs typeface="Arial"/>
              </a:rPr>
              <a:t>;</a:t>
            </a:r>
            <a:endParaRPr lang="it-IT" sz="2000" spc="0" dirty="0" smtClean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endParaRPr lang="it-IT" sz="2000" spc="0" dirty="0" smtClean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r>
              <a:rPr lang="it-IT" sz="2000" b="1" dirty="0" smtClean="0">
                <a:cs typeface="Arial"/>
              </a:rPr>
              <a:t>Pericoli che</a:t>
            </a:r>
            <a:r>
              <a:rPr lang="it-IT" sz="2000" b="1" spc="-34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derivano</a:t>
            </a:r>
            <a:r>
              <a:rPr lang="it-IT" sz="2000" b="1" spc="-83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dal contatto</a:t>
            </a:r>
            <a:r>
              <a:rPr lang="it-IT" sz="2000" b="1" spc="-78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o dall’inalazione </a:t>
            </a:r>
            <a:r>
              <a:rPr lang="it-IT" sz="2000" dirty="0" smtClean="0">
                <a:cs typeface="Arial"/>
              </a:rPr>
              <a:t>di fluidi, gas,</a:t>
            </a:r>
            <a:r>
              <a:rPr lang="it-IT" sz="2000" spc="-39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nebbie, fumi</a:t>
            </a:r>
            <a:r>
              <a:rPr lang="it-IT" sz="2000" spc="-52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e</a:t>
            </a:r>
            <a:r>
              <a:rPr lang="it-IT" sz="2000" spc="-11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polveri</a:t>
            </a: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endParaRPr sz="2000" dirty="0"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3429000"/>
            <a:ext cx="8245424" cy="1472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80619">
              <a:lnSpc>
                <a:spcPts val="1920"/>
              </a:lnSpc>
              <a:spcBef>
                <a:spcPts val="536"/>
              </a:spcBef>
            </a:pPr>
            <a:r>
              <a:rPr lang="it-IT" sz="2000" dirty="0" smtClean="0">
                <a:cs typeface="Arial"/>
              </a:rPr>
              <a:t>Pericoli generati</a:t>
            </a:r>
            <a:r>
              <a:rPr lang="it-IT" sz="2000" spc="-77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da</a:t>
            </a:r>
            <a:r>
              <a:rPr lang="it-IT" sz="2000" spc="-23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vibrazioni trasmesse</a:t>
            </a:r>
            <a:r>
              <a:rPr lang="it-IT" sz="2000" spc="-98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a</a:t>
            </a:r>
            <a:r>
              <a:rPr lang="it-IT" sz="2000" spc="-11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tutto</a:t>
            </a:r>
            <a:r>
              <a:rPr lang="it-IT" sz="2000" spc="-44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il corpo o al sistema</a:t>
            </a:r>
            <a:r>
              <a:rPr lang="it-IT" sz="2000" spc="-74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mano-braccio.</a:t>
            </a:r>
          </a:p>
          <a:p>
            <a:pPr marL="12700" marR="380619">
              <a:lnSpc>
                <a:spcPts val="1920"/>
              </a:lnSpc>
              <a:spcBef>
                <a:spcPts val="536"/>
              </a:spcBef>
            </a:pPr>
            <a:endParaRPr lang="it-IT" dirty="0" smtClean="0">
              <a:cs typeface="Arial"/>
            </a:endParaRPr>
          </a:p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r>
              <a:rPr lang="it-IT" sz="2000" dirty="0" smtClean="0">
                <a:cs typeface="Arial"/>
              </a:rPr>
              <a:t>Pericoli generati</a:t>
            </a:r>
            <a:r>
              <a:rPr lang="it-IT" sz="2000" spc="-77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da</a:t>
            </a:r>
            <a:r>
              <a:rPr lang="it-IT" sz="2000" spc="-23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radiazioni</a:t>
            </a:r>
            <a:r>
              <a:rPr lang="it-IT" dirty="0" smtClean="0">
                <a:cs typeface="Arial"/>
              </a:rPr>
              <a:t> </a:t>
            </a:r>
          </a:p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endParaRPr lang="it-IT" dirty="0" smtClean="0">
              <a:cs typeface="Arial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179512" y="188640"/>
            <a:ext cx="8229600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-Bold" pitchFamily="2" charset="0"/>
                <a:ea typeface="+mj-ea"/>
                <a:cs typeface="Arial" panose="020B0604020202020204" pitchFamily="34" charset="0"/>
              </a:rPr>
              <a:t>I pericoli connessi all’ utilizzo di macchine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-Bold" pitchFamily="2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4662" y="72008"/>
            <a:ext cx="8229600" cy="7647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I Pericoli generali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476" y="1162279"/>
            <a:ext cx="3232241" cy="27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r>
              <a:rPr sz="2000" spc="0" dirty="0" smtClean="0">
                <a:cs typeface="Arial"/>
              </a:rPr>
              <a:t>Pericoli di natura</a:t>
            </a:r>
            <a:r>
              <a:rPr sz="2000" spc="-61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elettrica.</a:t>
            </a:r>
            <a:endParaRPr sz="2000" dirty="0"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89285" y="2230989"/>
            <a:ext cx="9144000" cy="342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31111">
              <a:lnSpc>
                <a:spcPct val="95825"/>
              </a:lnSpc>
              <a:spcBef>
                <a:spcPts val="38"/>
              </a:spcBef>
            </a:pPr>
            <a:r>
              <a:rPr lang="it-IT" sz="2000" dirty="0" smtClean="0">
                <a:cs typeface="Arial"/>
              </a:rPr>
              <a:t>Pericoli generati</a:t>
            </a:r>
            <a:r>
              <a:rPr lang="it-IT" sz="2000" spc="-77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da</a:t>
            </a:r>
            <a:r>
              <a:rPr lang="it-IT" sz="2000" spc="-23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rumore</a:t>
            </a: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endParaRPr lang="it-IT" sz="2000" dirty="0" smtClean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endParaRPr lang="it-IT" sz="2000" dirty="0" smtClean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38"/>
              </a:spcBef>
            </a:pPr>
            <a:endParaRPr lang="it-IT" sz="2000" dirty="0" smtClean="0">
              <a:cs typeface="Arial"/>
            </a:endParaRPr>
          </a:p>
          <a:p>
            <a:pPr marL="12700" marR="380619">
              <a:lnSpc>
                <a:spcPts val="1920"/>
              </a:lnSpc>
              <a:spcBef>
                <a:spcPts val="536"/>
              </a:spcBef>
            </a:pPr>
            <a:r>
              <a:rPr lang="it-IT" sz="2000" dirty="0" smtClean="0">
                <a:cs typeface="Arial"/>
              </a:rPr>
              <a:t>Pericoli generati</a:t>
            </a:r>
            <a:r>
              <a:rPr lang="it-IT" sz="2000" spc="-77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da</a:t>
            </a:r>
            <a:r>
              <a:rPr lang="it-IT" sz="2000" spc="-23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vibrazioni trasmesse</a:t>
            </a:r>
            <a:r>
              <a:rPr lang="it-IT" sz="2000" spc="-98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a</a:t>
            </a:r>
            <a:r>
              <a:rPr lang="it-IT" sz="2000" spc="-11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tutto</a:t>
            </a:r>
            <a:r>
              <a:rPr lang="it-IT" sz="2000" spc="-44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il corpo o al sistema</a:t>
            </a:r>
            <a:r>
              <a:rPr lang="it-IT" sz="2000" spc="-74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mano-braccio</a:t>
            </a:r>
          </a:p>
          <a:p>
            <a:pPr marL="12700" marR="380619">
              <a:lnSpc>
                <a:spcPts val="1920"/>
              </a:lnSpc>
              <a:spcBef>
                <a:spcPts val="536"/>
              </a:spcBef>
            </a:pPr>
            <a:endParaRPr lang="it-IT" sz="2000" dirty="0" smtClean="0">
              <a:cs typeface="Arial"/>
            </a:endParaRPr>
          </a:p>
          <a:p>
            <a:pPr marL="12700" marR="380619">
              <a:lnSpc>
                <a:spcPts val="1920"/>
              </a:lnSpc>
              <a:spcBef>
                <a:spcPts val="536"/>
              </a:spcBef>
            </a:pPr>
            <a:endParaRPr lang="it-IT" sz="2000" dirty="0" smtClean="0">
              <a:cs typeface="Arial"/>
            </a:endParaRPr>
          </a:p>
          <a:p>
            <a:pPr marL="12700" marR="380619">
              <a:lnSpc>
                <a:spcPts val="1920"/>
              </a:lnSpc>
              <a:spcBef>
                <a:spcPts val="536"/>
              </a:spcBef>
            </a:pPr>
            <a:endParaRPr lang="it-IT" sz="2000" dirty="0" smtClean="0">
              <a:cs typeface="Arial"/>
            </a:endParaRPr>
          </a:p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endParaRPr lang="it-IT" sz="2000" dirty="0" smtClean="0">
              <a:cs typeface="Arial"/>
            </a:endParaRPr>
          </a:p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endParaRPr lang="it-IT" sz="2000" dirty="0" smtClean="0">
              <a:cs typeface="Arial"/>
            </a:endParaRPr>
          </a:p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endParaRPr lang="it-IT" sz="2000" dirty="0" smtClean="0"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69669" y="4859233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90213" indent="0">
              <a:lnSpc>
                <a:spcPct val="100041"/>
              </a:lnSpc>
              <a:spcBef>
                <a:spcPts val="43"/>
              </a:spcBef>
            </a:pPr>
            <a:r>
              <a:rPr lang="it-IT" sz="2000" dirty="0" smtClean="0">
                <a:cs typeface="Arial"/>
              </a:rPr>
              <a:t>Archi</a:t>
            </a:r>
            <a:r>
              <a:rPr lang="it-IT" sz="2000" spc="-51" dirty="0" smtClean="0">
                <a:cs typeface="Arial"/>
              </a:rPr>
              <a:t> </a:t>
            </a:r>
            <a:r>
              <a:rPr lang="it-IT" sz="2000" dirty="0" smtClean="0">
                <a:cs typeface="Arial"/>
              </a:rPr>
              <a:t>elettrici</a:t>
            </a:r>
            <a:r>
              <a:rPr lang="it-IT" dirty="0" smtClean="0">
                <a:cs typeface="Arial"/>
              </a:rPr>
              <a:t> per</a:t>
            </a:r>
            <a:r>
              <a:rPr lang="it-IT" spc="-31" dirty="0" smtClean="0">
                <a:cs typeface="Arial"/>
              </a:rPr>
              <a:t> </a:t>
            </a:r>
            <a:r>
              <a:rPr lang="it-IT" dirty="0" smtClean="0">
                <a:cs typeface="Arial"/>
              </a:rPr>
              <a:t>es.</a:t>
            </a:r>
            <a:r>
              <a:rPr lang="it-IT" spc="-27" dirty="0" smtClean="0">
                <a:cs typeface="Arial"/>
              </a:rPr>
              <a:t> </a:t>
            </a:r>
            <a:r>
              <a:rPr lang="it-IT" dirty="0" smtClean="0">
                <a:cs typeface="Arial"/>
              </a:rPr>
              <a:t>nei</a:t>
            </a:r>
            <a:r>
              <a:rPr lang="it-IT" spc="-23" dirty="0" smtClean="0">
                <a:cs typeface="Arial"/>
              </a:rPr>
              <a:t> </a:t>
            </a:r>
            <a:r>
              <a:rPr lang="it-IT" dirty="0" smtClean="0">
                <a:cs typeface="Arial"/>
              </a:rPr>
              <a:t>processi</a:t>
            </a:r>
            <a:r>
              <a:rPr lang="it-IT" spc="-82" dirty="0" smtClean="0">
                <a:cs typeface="Arial"/>
              </a:rPr>
              <a:t> </a:t>
            </a:r>
            <a:r>
              <a:rPr lang="it-IT" dirty="0" smtClean="0">
                <a:cs typeface="Arial"/>
              </a:rPr>
              <a:t>di saldatura;</a:t>
            </a:r>
            <a:endParaRPr lang="it-IT" dirty="0">
              <a:cs typeface="Arial"/>
            </a:endParaRPr>
          </a:p>
        </p:txBody>
      </p:sp>
      <p:pic>
        <p:nvPicPr>
          <p:cNvPr id="6" name="Immagine 5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4221088"/>
            <a:ext cx="2724150" cy="1676400"/>
          </a:xfrm>
          <a:prstGeom prst="rect">
            <a:avLst/>
          </a:prstGeom>
        </p:spPr>
      </p:pic>
      <p:pic>
        <p:nvPicPr>
          <p:cNvPr id="8" name="Immagine 7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196752"/>
            <a:ext cx="2995811" cy="107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9512" y="980728"/>
            <a:ext cx="4572000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Organi lavoratori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Elementi mobili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Organi di trasmissione del moto 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Impianto elettrico di bordo macchina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Dispositivi di comando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Proiezione di materiali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Visibilità della zona operativa</a:t>
            </a: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endParaRPr lang="it-IT" sz="2000" dirty="0" smtClean="0">
              <a:cs typeface="Arial"/>
            </a:endParaRPr>
          </a:p>
          <a:p>
            <a:pPr marL="469900" marR="39873" indent="-457200">
              <a:lnSpc>
                <a:spcPts val="2555"/>
              </a:lnSpc>
              <a:spcBef>
                <a:spcPts val="127"/>
              </a:spcBef>
              <a:buFont typeface="+mj-lt"/>
              <a:buAutoNum type="arabicPeriod"/>
            </a:pPr>
            <a:r>
              <a:rPr lang="it-IT" sz="2000" dirty="0" smtClean="0">
                <a:cs typeface="Arial"/>
              </a:rPr>
              <a:t>Stabilità</a:t>
            </a:r>
            <a:endParaRPr lang="it-IT" sz="2000" dirty="0">
              <a:cs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16632"/>
            <a:ext cx="5868144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342900">
              <a:spcBef>
                <a:spcPct val="0"/>
              </a:spcBef>
            </a:pPr>
            <a:r>
              <a:rPr 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Arial" panose="020B0604020202020204" pitchFamily="34" charset="0"/>
              </a:rPr>
              <a:t>La sicurezza dei macchinari: cosa valutare</a:t>
            </a:r>
          </a:p>
        </p:txBody>
      </p:sp>
      <p:sp>
        <p:nvSpPr>
          <p:cNvPr id="4" name="object 9"/>
          <p:cNvSpPr/>
          <p:nvPr/>
        </p:nvSpPr>
        <p:spPr>
          <a:xfrm>
            <a:off x="6228184" y="1340768"/>
            <a:ext cx="2486801" cy="2160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3671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I fattori che diminuiscono il livello di rischio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4" name="Sottotitolo 8"/>
          <p:cNvSpPr txBox="1">
            <a:spLocks/>
          </p:cNvSpPr>
          <p:nvPr/>
        </p:nvSpPr>
        <p:spPr bwMode="auto">
          <a:xfrm>
            <a:off x="323528" y="1196752"/>
            <a:ext cx="84582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449263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DISPOSITIVI </a:t>
            </a:r>
            <a:r>
              <a:rPr kumimoji="0" lang="it-IT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DI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 SICUREZZA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Lucida Sans Unicode" pitchFamily="34" charset="0"/>
                <a:cs typeface="Lucida Sans Unicode" pitchFamily="34" charset="0"/>
              </a:rPr>
              <a:t> sono protezioni studiate per separare l’operatore dai punti pericolosi o per bloccare il funzionamento della macchina in caso di incidente.</a:t>
            </a:r>
          </a:p>
          <a:p>
            <a:pPr marL="257175" marR="0" lvl="0" indent="-257175" algn="l" defTabSz="4492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57175" marR="0" lvl="0" indent="-257175" algn="r" defTabSz="449263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it-IT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					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CasellaDiTesto 2"/>
          <p:cNvSpPr txBox="1">
            <a:spLocks noChangeArrowheads="1"/>
          </p:cNvSpPr>
          <p:nvPr/>
        </p:nvSpPr>
        <p:spPr bwMode="auto">
          <a:xfrm flipH="1">
            <a:off x="251520" y="2492896"/>
            <a:ext cx="756084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/>
              <a:t>Di norma, su ogni macchina, deve essere presente il comando di </a:t>
            </a:r>
            <a:r>
              <a:rPr lang="it-IT" altLang="it-IT" sz="2000" b="1" dirty="0"/>
              <a:t>arresto d’emergenza</a:t>
            </a:r>
            <a:r>
              <a:rPr lang="it-IT" altLang="it-IT" sz="2000" dirty="0"/>
              <a:t> che generalmente è del tipo a fungo e di colore rosso. </a:t>
            </a:r>
          </a:p>
          <a:p>
            <a:pPr>
              <a:lnSpc>
                <a:spcPct val="150000"/>
              </a:lnSpc>
            </a:pPr>
            <a:r>
              <a:rPr lang="it-IT" altLang="it-IT" sz="2000" dirty="0"/>
              <a:t> </a:t>
            </a:r>
            <a:r>
              <a:rPr lang="it-IT" altLang="it-IT" sz="2000" dirty="0" smtClean="0"/>
              <a:t>Azionando </a:t>
            </a:r>
            <a:r>
              <a:rPr lang="it-IT" altLang="it-IT" sz="2000" dirty="0"/>
              <a:t>il pulsante di emergenza si ottiene l’arresto del processo pericoloso nel più breve tempo possibile, senza creare rischi supplementari.</a:t>
            </a:r>
            <a:endParaRPr lang="it-IT" altLang="it-IT" dirty="0"/>
          </a:p>
        </p:txBody>
      </p:sp>
      <p:pic>
        <p:nvPicPr>
          <p:cNvPr id="7" name="Immagine 2" descr="shutterstock_30154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37112"/>
            <a:ext cx="1224136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484784"/>
            <a:ext cx="8244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0">
              <a:lnSpc>
                <a:spcPct val="150000"/>
              </a:lnSpc>
              <a:spcBef>
                <a:spcPts val="1600"/>
              </a:spcBef>
            </a:pPr>
            <a:r>
              <a:rPr lang="it-IT" sz="2000" dirty="0" smtClean="0">
                <a:cs typeface="Arial"/>
              </a:rPr>
              <a:t>Tutti gli organi che possono costituire pericolo (pulegge, cinghie, cremagliere, ingranaggi, parti sporgenti, ecc.) devono essere muniti di protezioni, essere segregati o provvisti di idonei dispositivi di sicurezza per evitare possibili appigli, urti e contatto con gli operatori.</a:t>
            </a:r>
            <a:endParaRPr lang="it-IT" sz="2000" dirty="0">
              <a:cs typeface="Arial"/>
            </a:endParaRPr>
          </a:p>
        </p:txBody>
      </p:sp>
      <p:sp>
        <p:nvSpPr>
          <p:cNvPr id="4" name="object 3"/>
          <p:cNvSpPr txBox="1"/>
          <p:nvPr/>
        </p:nvSpPr>
        <p:spPr>
          <a:xfrm>
            <a:off x="395536" y="3789040"/>
            <a:ext cx="4392487" cy="14259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50000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Pertanto, in funzione del tipo di rischio, </a:t>
            </a:r>
            <a:r>
              <a:rPr sz="2000" spc="0" dirty="0" err="1" smtClean="0">
                <a:cs typeface="Arial"/>
              </a:rPr>
              <a:t>deve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essere</a:t>
            </a:r>
            <a:r>
              <a:rPr lang="it-IT"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predisposta</a:t>
            </a:r>
            <a:r>
              <a:rPr sz="2000" spc="0" dirty="0" smtClean="0">
                <a:cs typeface="Arial"/>
              </a:rPr>
              <a:t> una </a:t>
            </a:r>
            <a:r>
              <a:rPr sz="2000" spc="0" dirty="0" err="1" smtClean="0">
                <a:cs typeface="Arial"/>
              </a:rPr>
              <a:t>idonea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protezione</a:t>
            </a:r>
            <a:r>
              <a:rPr lang="it-IT" sz="2000" dirty="0" smtClean="0">
                <a:cs typeface="Arial"/>
              </a:rPr>
              <a:t>, cioè il riparo.</a:t>
            </a:r>
            <a:endParaRPr sz="2000" dirty="0">
              <a:cs typeface="Arial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34900"/>
            <a:ext cx="6984776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342900">
              <a:spcBef>
                <a:spcPct val="0"/>
              </a:spcBef>
            </a:pPr>
            <a:r>
              <a:rPr lang="it-IT" sz="2200" b="1" dirty="0">
                <a:solidFill>
                  <a:schemeClr val="bg1"/>
                </a:solidFill>
                <a:latin typeface="Futura-Bold" pitchFamily="2" charset="0"/>
                <a:ea typeface="+mj-ea"/>
                <a:cs typeface="Arial" panose="020B0604020202020204" pitchFamily="34" charset="0"/>
              </a:rPr>
              <a:t>Norme generali di protezione delle macchine</a:t>
            </a:r>
          </a:p>
        </p:txBody>
      </p:sp>
      <p:pic>
        <p:nvPicPr>
          <p:cNvPr id="6" name="Picture 12" descr="Fotolia_40199266_Subscription_X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84984"/>
            <a:ext cx="3278088" cy="2748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9"/>
          <p:cNvSpPr txBox="1">
            <a:spLocks/>
          </p:cNvSpPr>
          <p:nvPr/>
        </p:nvSpPr>
        <p:spPr bwMode="auto">
          <a:xfrm>
            <a:off x="251520" y="980728"/>
            <a:ext cx="6851104" cy="28803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endParaRPr kumimoji="0" lang="it-IT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I ripari possono essere:</a:t>
            </a: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endParaRPr lang="it-IT" sz="2000" b="1" dirty="0" smtClean="0">
              <a:ea typeface="Lucida Sans Unicode" pitchFamily="34" charset="0"/>
              <a:cs typeface="Lucida Sans Unicode" pitchFamily="34" charset="0"/>
            </a:endParaRP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Ripari fissi </a:t>
            </a: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buFontTx/>
              <a:buChar char="•"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Ripari regolabili </a:t>
            </a: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buFontTx/>
              <a:buChar char="•"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tabLst/>
              <a:defRPr/>
            </a:pPr>
            <a:r>
              <a:rPr kumimoji="0" lang="it-IT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Lucida Sans Unicode" pitchFamily="34" charset="0"/>
                <a:cs typeface="Lucida Sans Unicode" pitchFamily="34" charset="0"/>
              </a:rPr>
              <a:t>Ripari mobili</a:t>
            </a:r>
          </a:p>
          <a:p>
            <a:pPr marL="358775" marR="0" lvl="0" indent="-3587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48692"/>
              </a:buClr>
              <a:buSzTx/>
              <a:buFontTx/>
              <a:buChar char="•"/>
              <a:tabLst/>
              <a:defRPr/>
            </a:pPr>
            <a:endParaRPr kumimoji="0" lang="it-IT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85950" y="-137095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I ripari: le tipologie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7" name="object 12"/>
          <p:cNvSpPr/>
          <p:nvPr/>
        </p:nvSpPr>
        <p:spPr>
          <a:xfrm>
            <a:off x="6096000" y="3861048"/>
            <a:ext cx="3048000" cy="22730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13"/>
          <p:cNvSpPr/>
          <p:nvPr/>
        </p:nvSpPr>
        <p:spPr>
          <a:xfrm>
            <a:off x="611560" y="4293096"/>
            <a:ext cx="1800200" cy="1421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14"/>
          <p:cNvSpPr/>
          <p:nvPr/>
        </p:nvSpPr>
        <p:spPr>
          <a:xfrm>
            <a:off x="2915816" y="3789040"/>
            <a:ext cx="2769869" cy="2230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4631" y="0"/>
            <a:ext cx="8229600" cy="7647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Definizioni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39552" y="1484784"/>
            <a:ext cx="74888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ea typeface="Lucida Sans Unicode" pitchFamily="34" charset="0"/>
                <a:cs typeface="Lucida Sans Unicode" pitchFamily="34" charset="0"/>
              </a:rPr>
              <a:t>Una macchina è:</a:t>
            </a:r>
          </a:p>
          <a:p>
            <a:pPr defTabSz="449263">
              <a:spcBef>
                <a:spcPct val="0"/>
              </a:spcBef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Un insieme  di pezzi, di cui almeno uno mobile, connessi solidalmente, collegati tra loro e con circuiti di comando e di potenza.</a:t>
            </a: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it-IT" sz="2000" dirty="0" smtClean="0">
              <a:ea typeface="Lucida Sans Unicode" pitchFamily="34" charset="0"/>
              <a:cs typeface="Lucida Sans Unicode" pitchFamily="34" charset="0"/>
            </a:endParaRPr>
          </a:p>
          <a:p>
            <a:pPr defTabSz="449263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Si utilizza per eseguire un lavoro ben definito come ad esempio:</a:t>
            </a:r>
            <a:br>
              <a:rPr lang="it-IT" sz="2000" dirty="0" smtClean="0">
                <a:ea typeface="Lucida Sans Unicode" pitchFamily="34" charset="0"/>
                <a:cs typeface="Lucida Sans Unicode" pitchFamily="34" charset="0"/>
              </a:rPr>
            </a:b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 la trasformazione, il trattamento, lo spostamento </a:t>
            </a:r>
            <a:br>
              <a:rPr lang="it-IT" sz="2000" dirty="0" smtClean="0">
                <a:ea typeface="Lucida Sans Unicode" pitchFamily="34" charset="0"/>
                <a:cs typeface="Lucida Sans Unicode" pitchFamily="34" charset="0"/>
              </a:rPr>
            </a:b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o il condizionamento dei materiali</a:t>
            </a:r>
            <a:endParaRPr lang="it-IT" sz="2000" dirty="0" smtClean="0"/>
          </a:p>
        </p:txBody>
      </p:sp>
      <p:pic>
        <p:nvPicPr>
          <p:cNvPr id="4" name="Picture 11" descr="110_F_25412073_oxH1wcDGFYMSBYVMxPT41KDY09Hw7Gf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2386012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99740"/>
            <a:ext cx="8229600" cy="56207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Obblighi per i lavoratori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object 12"/>
          <p:cNvSpPr txBox="1"/>
          <p:nvPr/>
        </p:nvSpPr>
        <p:spPr>
          <a:xfrm>
            <a:off x="323528" y="1124744"/>
            <a:ext cx="8312176" cy="1654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indent="12700">
              <a:lnSpc>
                <a:spcPts val="2590"/>
              </a:lnSpc>
              <a:spcBef>
                <a:spcPts val="1591"/>
              </a:spcBef>
            </a:pPr>
            <a:r>
              <a:rPr sz="2000" spc="0" dirty="0" smtClean="0">
                <a:cs typeface="Arial"/>
              </a:rPr>
              <a:t>Il Titolo III del D.Lgs 81/2008 regolamenta l’uso delle attrezzature di lavoro da parte dei lavoratori e sancisce l’obbligo per il datore di lavoro di:</a:t>
            </a:r>
            <a:endParaRPr sz="2000" dirty="0">
              <a:cs typeface="Arial"/>
            </a:endParaRPr>
          </a:p>
        </p:txBody>
      </p:sp>
      <p:sp>
        <p:nvSpPr>
          <p:cNvPr id="5" name="object 10"/>
          <p:cNvSpPr txBox="1"/>
          <p:nvPr/>
        </p:nvSpPr>
        <p:spPr>
          <a:xfrm>
            <a:off x="323528" y="2204864"/>
            <a:ext cx="8568952" cy="13893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  <a:buFont typeface="Arial" pitchFamily="34" charset="0"/>
              <a:buChar char="•"/>
            </a:pPr>
            <a:r>
              <a:rPr lang="it-IT"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Mettere</a:t>
            </a:r>
            <a:r>
              <a:rPr sz="2000" b="1" spc="0" dirty="0" smtClean="0">
                <a:cs typeface="Arial"/>
              </a:rPr>
              <a:t> a disposizione dei </a:t>
            </a:r>
            <a:r>
              <a:rPr sz="2000" b="1" spc="0" dirty="0" err="1" smtClean="0">
                <a:cs typeface="Arial"/>
              </a:rPr>
              <a:t>lavoratori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attrezzature</a:t>
            </a:r>
            <a:r>
              <a:rPr lang="it-IT"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adeguate</a:t>
            </a:r>
            <a:r>
              <a:rPr sz="2000" b="1" spc="0" dirty="0" smtClean="0">
                <a:cs typeface="Arial"/>
              </a:rPr>
              <a:t> al lavoro da svolgere;</a:t>
            </a:r>
            <a:endParaRPr sz="2000" b="1" dirty="0">
              <a:cs typeface="Arial"/>
            </a:endParaRPr>
          </a:p>
          <a:p>
            <a:pPr marL="12700" marR="128863">
              <a:lnSpc>
                <a:spcPts val="2590"/>
              </a:lnSpc>
              <a:spcBef>
                <a:spcPts val="587"/>
              </a:spcBef>
              <a:buFont typeface="Arial" pitchFamily="34" charset="0"/>
              <a:buChar char="•"/>
            </a:pPr>
            <a:r>
              <a:rPr lang="it-IT"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Attuare</a:t>
            </a:r>
            <a:r>
              <a:rPr sz="2000" b="1" spc="0" dirty="0" smtClean="0">
                <a:cs typeface="Arial"/>
              </a:rPr>
              <a:t> “</a:t>
            </a:r>
            <a:r>
              <a:rPr sz="2000" b="1" spc="-4" dirty="0" smtClean="0">
                <a:cs typeface="Arial"/>
              </a:rPr>
              <a:t>l</a:t>
            </a:r>
            <a:r>
              <a:rPr sz="2000" b="1" spc="0" dirty="0" smtClean="0">
                <a:cs typeface="Arial"/>
              </a:rPr>
              <a:t>e </a:t>
            </a:r>
            <a:r>
              <a:rPr sz="2000" b="1" spc="0" dirty="0" err="1" smtClean="0">
                <a:cs typeface="Arial"/>
              </a:rPr>
              <a:t>misure</a:t>
            </a:r>
            <a:r>
              <a:rPr sz="2000" b="1" spc="0" dirty="0" smtClean="0">
                <a:cs typeface="Arial"/>
              </a:rPr>
              <a:t> tecniche ed organizzative adeguate per ridurre al minimo </a:t>
            </a:r>
            <a:r>
              <a:rPr sz="2000" b="1" spc="0" dirty="0" err="1" smtClean="0">
                <a:cs typeface="Arial"/>
              </a:rPr>
              <a:t>i</a:t>
            </a:r>
            <a:r>
              <a:rPr sz="2000" b="1" spc="0" dirty="0" smtClean="0">
                <a:cs typeface="Arial"/>
              </a:rPr>
              <a:t> </a:t>
            </a:r>
            <a:endParaRPr lang="it-IT" sz="2000" b="1" spc="0" dirty="0" smtClean="0">
              <a:cs typeface="Arial"/>
            </a:endParaRPr>
          </a:p>
          <a:p>
            <a:pPr marL="12700" marR="128863">
              <a:lnSpc>
                <a:spcPts val="2590"/>
              </a:lnSpc>
              <a:spcBef>
                <a:spcPts val="587"/>
              </a:spcBef>
            </a:pPr>
            <a:r>
              <a:rPr sz="2000" b="1" spc="0" dirty="0" err="1" smtClean="0">
                <a:cs typeface="Arial"/>
              </a:rPr>
              <a:t>rischi</a:t>
            </a:r>
            <a:r>
              <a:rPr sz="2000" b="1" spc="0" dirty="0" smtClean="0">
                <a:cs typeface="Arial"/>
              </a:rPr>
              <a:t> connessi</a:t>
            </a:r>
            <a:endParaRPr sz="2000" b="1" dirty="0">
              <a:cs typeface="Arial"/>
            </a:endParaRPr>
          </a:p>
        </p:txBody>
      </p:sp>
      <p:sp>
        <p:nvSpPr>
          <p:cNvPr id="7" name="object 8"/>
          <p:cNvSpPr txBox="1"/>
          <p:nvPr/>
        </p:nvSpPr>
        <p:spPr>
          <a:xfrm>
            <a:off x="1907704" y="3356992"/>
            <a:ext cx="6336704" cy="576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b="1" spc="0" dirty="0" smtClean="0">
                <a:cs typeface="Arial"/>
              </a:rPr>
              <a:t>all’uso delle attrezzature </a:t>
            </a:r>
            <a:r>
              <a:rPr sz="2000" b="1" spc="0" dirty="0" err="1" smtClean="0">
                <a:cs typeface="Arial"/>
              </a:rPr>
              <a:t>di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lavoro</a:t>
            </a:r>
            <a:r>
              <a:rPr lang="it-IT" sz="2000" b="1" spc="0" dirty="0" smtClean="0">
                <a:cs typeface="Arial"/>
              </a:rPr>
              <a:t> da parte dei lavoratori” </a:t>
            </a:r>
            <a:endParaRPr sz="2000" dirty="0">
              <a:cs typeface="Arial"/>
            </a:endParaRPr>
          </a:p>
        </p:txBody>
      </p:sp>
      <p:sp>
        <p:nvSpPr>
          <p:cNvPr id="10" name="object 5"/>
          <p:cNvSpPr txBox="1"/>
          <p:nvPr/>
        </p:nvSpPr>
        <p:spPr>
          <a:xfrm>
            <a:off x="323528" y="4077216"/>
            <a:ext cx="693073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smtClean="0">
                <a:cs typeface="Arial"/>
              </a:rPr>
              <a:t>Attuare le misure affinché le attrezzature siano:</a:t>
            </a:r>
            <a:endParaRPr sz="2000" dirty="0">
              <a:cs typeface="Arial"/>
            </a:endParaRPr>
          </a:p>
        </p:txBody>
      </p:sp>
      <p:sp>
        <p:nvSpPr>
          <p:cNvPr id="12" name="object 3"/>
          <p:cNvSpPr txBox="1"/>
          <p:nvPr/>
        </p:nvSpPr>
        <p:spPr>
          <a:xfrm>
            <a:off x="323528" y="4639652"/>
            <a:ext cx="7011080" cy="1224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45"/>
              </a:lnSpc>
              <a:spcBef>
                <a:spcPts val="107"/>
              </a:spcBef>
              <a:buFont typeface="Arial" pitchFamily="34" charset="0"/>
              <a:buChar char="•"/>
            </a:pPr>
            <a:r>
              <a:rPr lang="it-IT" sz="2000" b="1" dirty="0" smtClean="0">
                <a:cs typeface="Arial"/>
              </a:rPr>
              <a:t> In</a:t>
            </a:r>
            <a:r>
              <a:rPr sz="2000" b="1" spc="0" dirty="0" err="1" smtClean="0">
                <a:cs typeface="Arial"/>
              </a:rPr>
              <a:t>st</a:t>
            </a:r>
            <a:r>
              <a:rPr sz="2000" b="1" spc="-4" dirty="0" err="1" smtClean="0">
                <a:cs typeface="Arial"/>
              </a:rPr>
              <a:t>a</a:t>
            </a:r>
            <a:r>
              <a:rPr sz="2000" b="1" spc="0" dirty="0" err="1" smtClean="0">
                <a:cs typeface="Arial"/>
              </a:rPr>
              <a:t>ll</a:t>
            </a:r>
            <a:r>
              <a:rPr sz="2000" b="1" spc="-4" dirty="0" err="1" smtClean="0">
                <a:cs typeface="Arial"/>
              </a:rPr>
              <a:t>a</a:t>
            </a:r>
            <a:r>
              <a:rPr sz="2000" b="1" spc="0" dirty="0" err="1" smtClean="0">
                <a:cs typeface="Arial"/>
              </a:rPr>
              <a:t>te</a:t>
            </a:r>
            <a:r>
              <a:rPr sz="2000" b="1" spc="-52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secondo</a:t>
            </a:r>
            <a:r>
              <a:rPr sz="2000" b="1" spc="-82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le istruzioni del fabbricante;</a:t>
            </a:r>
            <a:endParaRPr sz="2000" dirty="0"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232"/>
              </a:spcBef>
              <a:buFont typeface="Arial" pitchFamily="34" charset="0"/>
              <a:buChar char="•"/>
            </a:pPr>
            <a:r>
              <a:rPr lang="it-IT" sz="2000" b="1" spc="0" dirty="0" smtClean="0">
                <a:cs typeface="Arial"/>
              </a:rPr>
              <a:t> U</a:t>
            </a:r>
            <a:r>
              <a:rPr sz="2000" b="1" spc="0" dirty="0" err="1" smtClean="0">
                <a:cs typeface="Arial"/>
              </a:rPr>
              <a:t>tilizzate</a:t>
            </a:r>
            <a:r>
              <a:rPr sz="2000" b="1" spc="-84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correttamente;</a:t>
            </a:r>
            <a:endParaRPr sz="2000" dirty="0">
              <a:cs typeface="Arial"/>
            </a:endParaRPr>
          </a:p>
          <a:p>
            <a:pPr marL="12700" indent="0">
              <a:lnSpc>
                <a:spcPts val="2170"/>
              </a:lnSpc>
              <a:spcBef>
                <a:spcPts val="583"/>
              </a:spcBef>
              <a:buFont typeface="Arial" pitchFamily="34" charset="0"/>
              <a:buChar char="•"/>
            </a:pPr>
            <a:r>
              <a:rPr lang="it-IT" sz="2000" b="1" dirty="0" smtClean="0">
                <a:cs typeface="Arial"/>
              </a:rPr>
              <a:t> S</a:t>
            </a:r>
            <a:r>
              <a:rPr sz="2000" b="1" spc="0" dirty="0" err="1" smtClean="0">
                <a:cs typeface="Arial"/>
              </a:rPr>
              <a:t>ottoposte</a:t>
            </a:r>
            <a:r>
              <a:rPr sz="2000" b="1" spc="-102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a</a:t>
            </a:r>
            <a:r>
              <a:rPr sz="2000" b="1" spc="-11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regolare</a:t>
            </a:r>
            <a:r>
              <a:rPr sz="2000" b="1" spc="-78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manutenzione</a:t>
            </a:r>
            <a:r>
              <a:rPr sz="2000" b="1" spc="-93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secondo</a:t>
            </a:r>
            <a:r>
              <a:rPr sz="2000" b="1" spc="-82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le istruzioni d’uso.</a:t>
            </a:r>
            <a:endParaRPr sz="2000" dirty="0"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 flipH="1">
            <a:off x="395533" y="1124744"/>
            <a:ext cx="820891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2000" b="1" dirty="0">
                <a:latin typeface="+mn-lt"/>
                <a:ea typeface="Times New Roman"/>
                <a:cs typeface="Times New Roman"/>
              </a:rPr>
              <a:t>È assolutamente vietato:</a:t>
            </a:r>
          </a:p>
          <a:p>
            <a:pPr>
              <a:defRPr/>
            </a:pPr>
            <a:endParaRPr lang="it-IT" sz="2000" dirty="0">
              <a:latin typeface="+mn-lt"/>
              <a:ea typeface="Times New Roman"/>
              <a:cs typeface="Times New Roman"/>
            </a:endParaRPr>
          </a:p>
          <a:p>
            <a:pPr marL="342000" indent="-342000">
              <a:lnSpc>
                <a:spcPct val="150000"/>
              </a:lnSpc>
              <a:spcAft>
                <a:spcPts val="600"/>
              </a:spcAft>
              <a:buClr>
                <a:srgbClr val="E89706"/>
              </a:buClr>
              <a:defRPr/>
            </a:pPr>
            <a:r>
              <a:rPr lang="it-IT" sz="2000" dirty="0">
                <a:latin typeface="+mn-lt"/>
                <a:ea typeface="Times New Roman"/>
                <a:cs typeface="Times New Roman"/>
              </a:rPr>
              <a:t>asportare, modificare o manomettere gli organi di comando delle macchine</a:t>
            </a:r>
          </a:p>
          <a:p>
            <a:pPr marL="342000" indent="-342000">
              <a:lnSpc>
                <a:spcPct val="150000"/>
              </a:lnSpc>
              <a:spcAft>
                <a:spcPts val="600"/>
              </a:spcAft>
              <a:buClr>
                <a:srgbClr val="E89706"/>
              </a:buClr>
              <a:defRPr/>
            </a:pPr>
            <a:r>
              <a:rPr lang="it-IT" sz="2000" dirty="0">
                <a:latin typeface="+mn-lt"/>
                <a:ea typeface="Times New Roman"/>
                <a:cs typeface="Times New Roman"/>
              </a:rPr>
              <a:t>le protezioni contro gli azionamenti accidentali</a:t>
            </a:r>
          </a:p>
          <a:p>
            <a:pPr marL="342000" indent="-342000">
              <a:lnSpc>
                <a:spcPct val="150000"/>
              </a:lnSpc>
              <a:spcAft>
                <a:spcPts val="600"/>
              </a:spcAft>
              <a:buClr>
                <a:srgbClr val="E89706"/>
              </a:buClr>
              <a:defRPr/>
            </a:pPr>
            <a:r>
              <a:rPr lang="it-IT" sz="2000" dirty="0">
                <a:latin typeface="+mn-lt"/>
                <a:ea typeface="Times New Roman"/>
                <a:cs typeface="Times New Roman"/>
              </a:rPr>
              <a:t>i ripari degli organi di trasmissione e di lavoro</a:t>
            </a:r>
            <a:endParaRPr lang="it-IT" dirty="0">
              <a:latin typeface="+mn-lt"/>
            </a:endParaRPr>
          </a:p>
        </p:txBody>
      </p:sp>
      <p:pic>
        <p:nvPicPr>
          <p:cNvPr id="5" name="Immagine 3" descr="shutterstock_28354807.jpg"/>
          <p:cNvPicPr>
            <a:picLocks noChangeAspect="1" noChangeArrowheads="1"/>
          </p:cNvPicPr>
          <p:nvPr/>
        </p:nvPicPr>
        <p:blipFill>
          <a:blip r:embed="rId2" cstate="print"/>
          <a:srcRect b="17009"/>
          <a:stretch>
            <a:fillRect/>
          </a:stretch>
        </p:blipFill>
        <p:spPr bwMode="auto">
          <a:xfrm>
            <a:off x="6732240" y="3789040"/>
            <a:ext cx="19447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79512" y="-20538"/>
            <a:ext cx="8229600" cy="83671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Divieti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>
            <a:spLocks noChangeArrowheads="1"/>
          </p:cNvSpPr>
          <p:nvPr/>
        </p:nvSpPr>
        <p:spPr bwMode="auto">
          <a:xfrm flipH="1">
            <a:off x="755575" y="1196752"/>
            <a:ext cx="70561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altLang="it-IT" sz="2000" dirty="0">
                <a:solidFill>
                  <a:srgbClr val="000000"/>
                </a:solidFill>
                <a:latin typeface="Calibri" pitchFamily="34" charset="0"/>
              </a:rPr>
              <a:t>Dove segnalato, i lavoratori hanno l’obbligo di utilizzare i dispositivi di protezione individuale.</a:t>
            </a:r>
            <a:endParaRPr lang="it-IT" altLang="it-IT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" name="Immagine 4" descr="21_01 è obbligatorio proteggere gli o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21050"/>
            <a:ext cx="26082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5" descr="21_06 è obbligatorio usare l'elme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725" y="3321050"/>
            <a:ext cx="2606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6" descr="21_13 è obbligatorio usare calzature di sicurez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013" y="3321050"/>
            <a:ext cx="2606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7" descr="21_14 è obbligatorio usare i guan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760913"/>
            <a:ext cx="260826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8" descr="21_17 è obbligatorio usare indumenti protettiv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760913"/>
            <a:ext cx="2606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9" descr="21_07 è obbligatorio proteggere l'udi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888" y="4760913"/>
            <a:ext cx="2606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168869" y="-17562"/>
            <a:ext cx="8229600" cy="908720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La segnaletica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1052736"/>
            <a:ext cx="766936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it-IT" altLang="it-IT" dirty="0" smtClean="0"/>
              <a:t>Il </a:t>
            </a:r>
            <a:r>
              <a:rPr lang="it-IT" altLang="it-IT" dirty="0"/>
              <a:t>datore di lavoro sottopone le attrezzature di lavoro </a:t>
            </a:r>
            <a:r>
              <a:rPr lang="it-IT" altLang="it-IT" dirty="0" smtClean="0"/>
              <a:t>riportate </a:t>
            </a:r>
            <a:r>
              <a:rPr lang="it-IT" altLang="it-IT" b="1" dirty="0" smtClean="0"/>
              <a:t>nell’ALLEGATO VII</a:t>
            </a:r>
            <a:r>
              <a:rPr lang="it-IT" altLang="it-IT" dirty="0" smtClean="0"/>
              <a:t> (attrezzature a pressione, impianti di sollevamento, ecc.) </a:t>
            </a:r>
            <a:r>
              <a:rPr lang="it-IT" altLang="it-IT" dirty="0"/>
              <a:t>a verifiche </a:t>
            </a:r>
            <a:r>
              <a:rPr lang="it-IT" altLang="it-IT" dirty="0" smtClean="0"/>
              <a:t>periodiche (indicate nell’allegato) </a:t>
            </a:r>
            <a:r>
              <a:rPr lang="it-IT" altLang="it-IT" dirty="0"/>
              <a:t>volte a valutarne l’effettivo stato di conservazione e di efficienza ai fini </a:t>
            </a:r>
            <a:r>
              <a:rPr lang="it-IT" altLang="it-IT" dirty="0" smtClean="0"/>
              <a:t>di sicurezza.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endParaRPr lang="it-IT" altLang="it-IT" dirty="0" smtClean="0"/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it-IT" altLang="it-IT" sz="2000" b="1" dirty="0" smtClean="0">
                <a:solidFill>
                  <a:srgbClr val="0070C0"/>
                </a:solidFill>
              </a:rPr>
              <a:t>Prima verifica		INAIL (entro 45 giorni)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it-IT" altLang="it-IT" sz="2000" b="1" dirty="0" smtClean="0">
                <a:solidFill>
                  <a:srgbClr val="0070C0"/>
                </a:solidFill>
              </a:rPr>
              <a:t>In mancanza		altri </a:t>
            </a:r>
            <a:r>
              <a:rPr lang="it-IT" altLang="it-IT" sz="2000" b="1" dirty="0">
                <a:solidFill>
                  <a:srgbClr val="0070C0"/>
                </a:solidFill>
              </a:rPr>
              <a:t>soggetti pubblici o privati </a:t>
            </a:r>
            <a:r>
              <a:rPr lang="it-IT" altLang="it-IT" sz="2000" b="1" dirty="0" smtClean="0">
                <a:solidFill>
                  <a:srgbClr val="0070C0"/>
                </a:solidFill>
              </a:rPr>
              <a:t>abilitati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endParaRPr lang="it-IT" altLang="it-IT" sz="20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it-IT" altLang="it-IT" dirty="0" smtClean="0"/>
              <a:t>Le </a:t>
            </a:r>
            <a:r>
              <a:rPr lang="it-IT" altLang="it-IT" dirty="0"/>
              <a:t>successive </a:t>
            </a:r>
            <a:r>
              <a:rPr lang="it-IT" altLang="it-IT" dirty="0" smtClean="0"/>
              <a:t>verifiche (a titolo oneroso) sono </a:t>
            </a:r>
            <a:r>
              <a:rPr lang="it-IT" altLang="it-IT" dirty="0"/>
              <a:t>effettuate </a:t>
            </a:r>
            <a:r>
              <a:rPr lang="it-IT" altLang="it-IT" dirty="0" smtClean="0"/>
              <a:t>dalle </a:t>
            </a:r>
            <a:r>
              <a:rPr lang="it-IT" altLang="it-IT" dirty="0"/>
              <a:t>ASL </a:t>
            </a:r>
            <a:r>
              <a:rPr lang="it-IT" altLang="it-IT" dirty="0" smtClean="0"/>
              <a:t>o dall’ARPA </a:t>
            </a:r>
            <a:r>
              <a:rPr lang="it-IT" altLang="it-IT" dirty="0"/>
              <a:t>o da soggetti pubblici o privati </a:t>
            </a:r>
            <a:r>
              <a:rPr lang="it-IT" altLang="it-IT" dirty="0" smtClean="0"/>
              <a:t>abilitati.</a:t>
            </a:r>
          </a:p>
          <a:p>
            <a:pPr algn="just">
              <a:lnSpc>
                <a:spcPct val="150000"/>
              </a:lnSpc>
              <a:buClr>
                <a:srgbClr val="0070C0"/>
              </a:buClr>
            </a:pPr>
            <a:r>
              <a:rPr lang="it-IT" altLang="it-IT" dirty="0" smtClean="0"/>
              <a:t>I </a:t>
            </a:r>
            <a:r>
              <a:rPr lang="it-IT" altLang="it-IT" dirty="0"/>
              <a:t>verbali </a:t>
            </a:r>
            <a:r>
              <a:rPr lang="it-IT" altLang="it-IT" dirty="0" smtClean="0"/>
              <a:t>redatti all’esito </a:t>
            </a:r>
            <a:r>
              <a:rPr lang="it-IT" altLang="it-IT" dirty="0"/>
              <a:t>delle verifiche </a:t>
            </a:r>
            <a:r>
              <a:rPr lang="it-IT" altLang="it-IT" dirty="0" smtClean="0"/>
              <a:t>devono </a:t>
            </a:r>
            <a:r>
              <a:rPr lang="it-IT" altLang="it-IT" dirty="0"/>
              <a:t>essere conservati e tenuti a disposizione dell’organo </a:t>
            </a:r>
            <a:r>
              <a:rPr lang="it-IT" altLang="it-IT" dirty="0" smtClean="0"/>
              <a:t>di vigilanza.</a:t>
            </a:r>
            <a:endParaRPr lang="it-IT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79512" y="188640"/>
            <a:ext cx="8709644" cy="4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defTabSz="45720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L Futura Light"/>
                <a:ea typeface="L Futura Light"/>
                <a:cs typeface="L Futura Light"/>
              </a:defRPr>
            </a:lvl1pPr>
            <a:lvl2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2pPr>
            <a:lvl3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3pPr>
            <a:lvl4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4pPr>
            <a:lvl5pPr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r>
              <a:rPr lang="it-IT" altLang="it-IT" dirty="0" smtClean="0">
                <a:latin typeface="Futura-Bold" pitchFamily="2" charset="0"/>
              </a:rPr>
              <a:t>Le verifiche periodiche</a:t>
            </a:r>
            <a:endParaRPr lang="en-US" altLang="it-IT" dirty="0">
              <a:latin typeface="Futura-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67544" y="1628800"/>
            <a:ext cx="8352928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5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b="1" dirty="0" smtClean="0">
                <a:ea typeface="Lucida Sans Unicode" pitchFamily="34" charset="0"/>
                <a:cs typeface="Lucida Sans Unicode" pitchFamily="34" charset="0"/>
              </a:rPr>
              <a:t>Un impianto industriale è:</a:t>
            </a:r>
          </a:p>
          <a:p>
            <a:pPr defTabSz="449263">
              <a:lnSpc>
                <a:spcPct val="150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000" dirty="0" smtClean="0">
                <a:ea typeface="Lucida Sans Unicode" pitchFamily="34" charset="0"/>
                <a:cs typeface="Lucida Sans Unicode" pitchFamily="34" charset="0"/>
              </a:rPr>
              <a:t>Un insieme di macchine disposte e comandate in modo da avere un funzionamento solidale per raggiungere uno stesso risultato</a:t>
            </a:r>
          </a:p>
        </p:txBody>
      </p:sp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2835399" cy="1743075"/>
          </a:xfrm>
          <a:prstGeom prst="rect">
            <a:avLst/>
          </a:prstGeom>
        </p:spPr>
      </p:pic>
      <p:pic>
        <p:nvPicPr>
          <p:cNvPr id="6" name="Immagin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4104456" cy="1728192"/>
          </a:xfrm>
          <a:prstGeom prst="rect">
            <a:avLst/>
          </a:prstGeom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24631" y="0"/>
            <a:ext cx="8229600" cy="7647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Definizioni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7"/>
          <p:cNvSpPr txBox="1"/>
          <p:nvPr/>
        </p:nvSpPr>
        <p:spPr>
          <a:xfrm>
            <a:off x="179512" y="980728"/>
            <a:ext cx="8568952" cy="50586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5" marR="172547" indent="-5" algn="just">
              <a:lnSpc>
                <a:spcPts val="2299"/>
              </a:lnSpc>
              <a:spcBef>
                <a:spcPts val="1733"/>
              </a:spcBef>
            </a:pPr>
            <a:r>
              <a:rPr lang="it-IT" sz="2000" b="1" spc="0" dirty="0" smtClean="0">
                <a:cs typeface="Arial"/>
              </a:rPr>
              <a:t>Una a</a:t>
            </a:r>
            <a:r>
              <a:rPr sz="2000" b="1" spc="0" dirty="0" err="1" smtClean="0">
                <a:cs typeface="Arial"/>
              </a:rPr>
              <a:t>ttrezzatura</a:t>
            </a:r>
            <a:r>
              <a:rPr sz="2000" b="1" spc="-115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di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lavoro</a:t>
            </a:r>
            <a:r>
              <a:rPr lang="it-IT" sz="2000" b="1" spc="0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è:</a:t>
            </a:r>
          </a:p>
          <a:p>
            <a:pPr marL="12705" marR="172547" indent="-5" algn="just">
              <a:lnSpc>
                <a:spcPts val="2299"/>
              </a:lnSpc>
              <a:spcBef>
                <a:spcPts val="1733"/>
              </a:spcBef>
            </a:pPr>
            <a:r>
              <a:rPr lang="it-IT" sz="2000" dirty="0" err="1" smtClean="0">
                <a:cs typeface="Arial"/>
              </a:rPr>
              <a:t>Q</a:t>
            </a:r>
            <a:r>
              <a:rPr sz="2000" spc="0" dirty="0" err="1" smtClean="0">
                <a:cs typeface="Arial"/>
              </a:rPr>
              <a:t>ualsiasi</a:t>
            </a:r>
            <a:r>
              <a:rPr sz="2000" spc="0" dirty="0" smtClean="0">
                <a:cs typeface="Arial"/>
              </a:rPr>
              <a:t> macchina, apparecchio, utensile o </a:t>
            </a:r>
            <a:r>
              <a:rPr sz="2000" spc="0" dirty="0" err="1" smtClean="0">
                <a:cs typeface="Arial"/>
              </a:rPr>
              <a:t>impianto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destinato ad essere usato durante il lavoro, compresi </a:t>
            </a:r>
            <a:r>
              <a:rPr sz="2000" spc="0" dirty="0" err="1" smtClean="0">
                <a:cs typeface="Arial"/>
              </a:rPr>
              <a:t>gli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impianti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tecnologici e/o </a:t>
            </a:r>
            <a:r>
              <a:rPr sz="2000" spc="0" dirty="0" err="1" smtClean="0">
                <a:cs typeface="Arial"/>
              </a:rPr>
              <a:t>ausiliari</a:t>
            </a:r>
            <a:r>
              <a:rPr sz="2000" spc="0" dirty="0" smtClean="0">
                <a:cs typeface="Arial"/>
              </a:rPr>
              <a:t>;</a:t>
            </a:r>
            <a:endParaRPr lang="it-IT" sz="2000" spc="0" dirty="0" smtClean="0">
              <a:cs typeface="Arial"/>
            </a:endParaRPr>
          </a:p>
          <a:p>
            <a:pPr marL="12705" marR="172547" algn="just">
              <a:lnSpc>
                <a:spcPts val="2069"/>
              </a:lnSpc>
            </a:pPr>
            <a:endParaRPr sz="2000" dirty="0">
              <a:cs typeface="Arial"/>
            </a:endParaRPr>
          </a:p>
          <a:p>
            <a:pPr marL="12705" indent="-5" algn="just">
              <a:lnSpc>
                <a:spcPts val="2299"/>
              </a:lnSpc>
              <a:spcBef>
                <a:spcPts val="359"/>
              </a:spcBef>
            </a:pPr>
            <a:r>
              <a:rPr sz="2000" b="1" spc="0" dirty="0" smtClean="0">
                <a:cs typeface="Arial"/>
              </a:rPr>
              <a:t>Uso</a:t>
            </a:r>
            <a:r>
              <a:rPr sz="2000" b="1" spc="-37" dirty="0" smtClean="0">
                <a:cs typeface="Arial"/>
              </a:rPr>
              <a:t> </a:t>
            </a:r>
            <a:r>
              <a:rPr sz="2000" b="1" spc="0" dirty="0" smtClean="0">
                <a:cs typeface="Arial"/>
              </a:rPr>
              <a:t>di una attrezzatura</a:t>
            </a:r>
            <a:r>
              <a:rPr sz="2000" b="1" spc="-112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di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lavo</a:t>
            </a:r>
            <a:r>
              <a:rPr sz="2000" b="1" spc="9" dirty="0" err="1" smtClean="0">
                <a:cs typeface="Arial"/>
              </a:rPr>
              <a:t>r</a:t>
            </a:r>
            <a:r>
              <a:rPr sz="2000" b="1" spc="0" dirty="0" err="1" smtClean="0">
                <a:cs typeface="Arial"/>
              </a:rPr>
              <a:t>o</a:t>
            </a:r>
            <a:r>
              <a:rPr lang="it-IT" sz="2000" b="1" spc="0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è: </a:t>
            </a:r>
          </a:p>
          <a:p>
            <a:pPr marL="12705" indent="-5" algn="just">
              <a:lnSpc>
                <a:spcPts val="2299"/>
              </a:lnSpc>
              <a:spcBef>
                <a:spcPts val="359"/>
              </a:spcBef>
            </a:pPr>
            <a:r>
              <a:rPr lang="it-IT" sz="2000" dirty="0" err="1" smtClean="0">
                <a:cs typeface="Arial"/>
              </a:rPr>
              <a:t>Q</a:t>
            </a:r>
            <a:r>
              <a:rPr sz="2000" spc="0" dirty="0" err="1" smtClean="0">
                <a:cs typeface="Arial"/>
              </a:rPr>
              <a:t>ualsiasi</a:t>
            </a:r>
            <a:r>
              <a:rPr sz="2000" spc="0" dirty="0" smtClean="0">
                <a:cs typeface="Arial"/>
              </a:rPr>
              <a:t> operazione </a:t>
            </a:r>
            <a:r>
              <a:rPr sz="2000" spc="0" dirty="0" err="1" smtClean="0">
                <a:cs typeface="Arial"/>
              </a:rPr>
              <a:t>lavorativa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connessa</a:t>
            </a:r>
            <a:r>
              <a:rPr sz="2000" spc="0" dirty="0" smtClean="0">
                <a:cs typeface="Arial"/>
              </a:rPr>
              <a:t> ad una attrezzatura di lavoro, quali la messa in servizio o </a:t>
            </a:r>
            <a:r>
              <a:rPr sz="2000" spc="0" dirty="0" err="1" smtClean="0">
                <a:cs typeface="Arial"/>
              </a:rPr>
              <a:t>fuori</a:t>
            </a:r>
            <a:r>
              <a:rPr sz="2000" spc="0" dirty="0" smtClean="0">
                <a:cs typeface="Arial"/>
              </a:rPr>
              <a:t> servizio, l’impiego, il trasporto, la </a:t>
            </a:r>
            <a:r>
              <a:rPr sz="2000" spc="9" dirty="0" smtClean="0">
                <a:cs typeface="Arial"/>
              </a:rPr>
              <a:t>r</a:t>
            </a:r>
            <a:r>
              <a:rPr sz="2000" spc="0" dirty="0" smtClean="0">
                <a:cs typeface="Arial"/>
              </a:rPr>
              <a:t>iparazione, la trasformazione e la manutenzione, la pulizia e lo </a:t>
            </a:r>
            <a:r>
              <a:rPr sz="2000" spc="0" dirty="0" err="1" smtClean="0">
                <a:cs typeface="Arial"/>
              </a:rPr>
              <a:t>smontaggio</a:t>
            </a:r>
            <a:r>
              <a:rPr sz="2000" spc="0" dirty="0" smtClean="0">
                <a:cs typeface="Arial"/>
              </a:rPr>
              <a:t>;</a:t>
            </a:r>
            <a:endParaRPr lang="it-IT" sz="2000" spc="0" dirty="0" smtClean="0">
              <a:cs typeface="Arial"/>
            </a:endParaRPr>
          </a:p>
          <a:p>
            <a:pPr marL="12705" algn="just">
              <a:lnSpc>
                <a:spcPts val="2069"/>
              </a:lnSpc>
            </a:pPr>
            <a:endParaRPr sz="2000" dirty="0">
              <a:cs typeface="Arial"/>
            </a:endParaRPr>
          </a:p>
          <a:p>
            <a:pPr marL="12705" marR="123909" indent="-5" algn="just">
              <a:lnSpc>
                <a:spcPct val="92183"/>
              </a:lnSpc>
              <a:spcBef>
                <a:spcPts val="312"/>
              </a:spcBef>
            </a:pPr>
            <a:r>
              <a:rPr sz="2000" b="1" spc="0" dirty="0" err="1" smtClean="0">
                <a:cs typeface="Arial"/>
              </a:rPr>
              <a:t>Zona</a:t>
            </a:r>
            <a:r>
              <a:rPr sz="2000" b="1" spc="0" dirty="0" smtClean="0">
                <a:cs typeface="Arial"/>
              </a:rPr>
              <a:t> </a:t>
            </a:r>
            <a:r>
              <a:rPr sz="2000" b="1" spc="0" dirty="0" err="1" smtClean="0">
                <a:cs typeface="Arial"/>
              </a:rPr>
              <a:t>pericolosa</a:t>
            </a:r>
            <a:r>
              <a:rPr lang="it-IT" sz="2000" dirty="0" smtClean="0">
                <a:cs typeface="Arial"/>
              </a:rPr>
              <a:t> </a:t>
            </a:r>
            <a:r>
              <a:rPr lang="it-IT" sz="2000" b="1" dirty="0" smtClean="0">
                <a:cs typeface="Arial"/>
              </a:rPr>
              <a:t>è:</a:t>
            </a:r>
          </a:p>
          <a:p>
            <a:pPr marL="12705" marR="123909" indent="-5" algn="just">
              <a:lnSpc>
                <a:spcPct val="92183"/>
              </a:lnSpc>
              <a:spcBef>
                <a:spcPts val="312"/>
              </a:spcBef>
            </a:pPr>
            <a:endParaRPr lang="it-IT" sz="2000" b="1" dirty="0" smtClean="0">
              <a:cs typeface="Arial"/>
            </a:endParaRPr>
          </a:p>
          <a:p>
            <a:pPr marL="12705" marR="123909" indent="-5" algn="just">
              <a:lnSpc>
                <a:spcPct val="92183"/>
              </a:lnSpc>
              <a:spcBef>
                <a:spcPts val="312"/>
              </a:spcBef>
            </a:pPr>
            <a:r>
              <a:rPr lang="it-IT" sz="2000" spc="0" dirty="0" smtClean="0">
                <a:cs typeface="Arial"/>
              </a:rPr>
              <a:t>Q</a:t>
            </a:r>
            <a:r>
              <a:rPr sz="2000" spc="0" dirty="0" err="1" smtClean="0">
                <a:cs typeface="Arial"/>
              </a:rPr>
              <a:t>ualsiasi</a:t>
            </a:r>
            <a:r>
              <a:rPr sz="2000" spc="0" dirty="0" smtClean="0">
                <a:cs typeface="Arial"/>
              </a:rPr>
              <a:t> zona all’interno ovvero in prossimità di una attrezzatura di lavoro nella quale la presenza di un lavoratore costituisce un rischio per la salute o la sicurezza dello stesso, ovvero la particolare zona di rischio indotta dall’interazione attrezzatura- lavoratore-ambiente, intendendo come lavoratore anche gli addetti non specificatamente</a:t>
            </a:r>
            <a:r>
              <a:rPr sz="2000" spc="-162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adibiti</a:t>
            </a:r>
            <a:r>
              <a:rPr sz="2000" spc="-9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all’</a:t>
            </a:r>
            <a:r>
              <a:rPr lang="it-IT"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attrezzatura</a:t>
            </a:r>
            <a:r>
              <a:rPr sz="2000" spc="0" dirty="0" smtClean="0">
                <a:cs typeface="Arial"/>
              </a:rPr>
              <a:t>.</a:t>
            </a:r>
            <a:endParaRPr sz="2000" dirty="0">
              <a:cs typeface="Arial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4631" y="0"/>
            <a:ext cx="8229600" cy="764704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Definizioni</a:t>
            </a:r>
            <a:endParaRPr lang="it-IT" dirty="0">
              <a:latin typeface="Futura-Bold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" y="0"/>
            <a:ext cx="8229600" cy="83671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La direttiva macchine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052736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La </a:t>
            </a:r>
            <a:r>
              <a:rPr lang="it-IT" sz="2000" b="1" dirty="0" smtClean="0"/>
              <a:t>direttiva macchine</a:t>
            </a:r>
            <a:r>
              <a:rPr lang="it-IT" sz="2000" dirty="0" smtClean="0"/>
              <a:t>  è un insieme di regole definite dall‘ UE, rivolto ai costruttori di macchine, che si prefiggono di stabilire i requisiti essenziali per la salute e la sicurezza relativi alla progettazione e alla costruzione delle macchine al fine di migliorare la sicurezza dei prodotti immessi sul mercato europeo.</a:t>
            </a:r>
          </a:p>
          <a:p>
            <a:pPr algn="just">
              <a:lnSpc>
                <a:spcPct val="150000"/>
              </a:lnSpc>
            </a:pPr>
            <a:endParaRPr lang="it-IT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</a:endParaRPr>
          </a:p>
          <a:p>
            <a:pPr algn="just">
              <a:lnSpc>
                <a:spcPct val="150000"/>
              </a:lnSpc>
            </a:pP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248716" y="3421657"/>
            <a:ext cx="8499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000" dirty="0" smtClean="0"/>
              <a:t>La Direttiva 2006/42/CE del 17 maggio 2006 è stata recepita ed attuata per l'Italia mediante il </a:t>
            </a:r>
            <a:r>
              <a:rPr lang="it-IT" sz="2000" dirty="0" err="1" smtClean="0"/>
              <a:t>D.Lgs</a:t>
            </a:r>
            <a:r>
              <a:rPr lang="it-IT" sz="2000" dirty="0" smtClean="0"/>
              <a:t> n°17 del 2010 e sostituisce la direttiva 98/37/CE che si riferiva a tutti i tipi di macchinario e ai loro componenti di sicurezza messi isolatamente sul mercato (e a sua volta modificava la direttiva 89/392/CEE del Consiglio, del 14 giugno 1989). </a:t>
            </a:r>
          </a:p>
          <a:p>
            <a:pPr algn="just">
              <a:lnSpc>
                <a:spcPct val="150000"/>
              </a:lnSpc>
            </a:pPr>
            <a:r>
              <a:rPr lang="it-IT" sz="2000" dirty="0" smtClean="0"/>
              <a:t>Tale direttiva è entrata in vigore in tutta Europa il 29 dicembre 2009.</a:t>
            </a: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" y="116632"/>
            <a:ext cx="8229600" cy="63408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Riferimenti normativi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251520" y="1628800"/>
            <a:ext cx="8640960" cy="4651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ct val="150000"/>
              </a:lnSpc>
              <a:spcBef>
                <a:spcPts val="632"/>
              </a:spcBef>
            </a:pPr>
            <a:r>
              <a:rPr sz="2000" spc="0" dirty="0" smtClean="0">
                <a:cs typeface="Arial"/>
              </a:rPr>
              <a:t>Si tratta di obblighi di vario genere che </a:t>
            </a:r>
            <a:r>
              <a:rPr sz="2000" spc="0" dirty="0" err="1" smtClean="0">
                <a:cs typeface="Arial"/>
              </a:rPr>
              <a:t>riguardano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essenzialmente</a:t>
            </a:r>
            <a:r>
              <a:rPr sz="2000" spc="0" dirty="0" smtClean="0">
                <a:cs typeface="Arial"/>
              </a:rPr>
              <a:t> chi fabbrica o vende e solo per </a:t>
            </a:r>
            <a:r>
              <a:rPr sz="2000" spc="0" dirty="0" err="1" smtClean="0">
                <a:cs typeface="Arial"/>
              </a:rPr>
              <a:t>certi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aspetti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chi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utilizza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le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macchine</a:t>
            </a:r>
            <a:r>
              <a:rPr lang="it-IT" sz="2000" spc="0" dirty="0" smtClean="0">
                <a:cs typeface="Arial"/>
              </a:rPr>
              <a:t>, infatti i</a:t>
            </a:r>
            <a:r>
              <a:rPr sz="2000" spc="0" dirty="0" smtClean="0">
                <a:cs typeface="Arial"/>
              </a:rPr>
              <a:t>l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fabbricante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è</a:t>
            </a:r>
            <a:r>
              <a:rPr sz="2000" spc="9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tenuto</a:t>
            </a:r>
            <a:r>
              <a:rPr sz="2000" spc="0" dirty="0" smtClean="0">
                <a:cs typeface="Arial"/>
              </a:rPr>
              <a:t> a garantire la conformità ai requisiti di </a:t>
            </a:r>
            <a:r>
              <a:rPr sz="2000" spc="0" dirty="0" err="1" smtClean="0">
                <a:cs typeface="Arial"/>
              </a:rPr>
              <a:t>sicurezza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dell’attrezzatura</a:t>
            </a:r>
            <a:r>
              <a:rPr sz="2000" spc="0" dirty="0" smtClean="0">
                <a:cs typeface="Arial"/>
              </a:rPr>
              <a:t> prodotta e a redigere un </a:t>
            </a:r>
            <a:r>
              <a:rPr sz="2000" spc="0" dirty="0" err="1" smtClean="0">
                <a:cs typeface="Arial"/>
              </a:rPr>
              <a:t>fascicolo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contenente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le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specifiche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tecniche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le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istruzioni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per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l’uso</a:t>
            </a:r>
            <a:r>
              <a:rPr sz="2000" spc="0" dirty="0" smtClean="0">
                <a:cs typeface="Arial"/>
              </a:rPr>
              <a:t>.</a:t>
            </a:r>
            <a:endParaRPr lang="it-IT" sz="2000" spc="0" dirty="0" smtClean="0">
              <a:cs typeface="Arial"/>
            </a:endParaRPr>
          </a:p>
          <a:p>
            <a:pPr marL="12700" algn="just">
              <a:lnSpc>
                <a:spcPct val="150000"/>
              </a:lnSpc>
            </a:pPr>
            <a:endParaRPr sz="2000" dirty="0">
              <a:cs typeface="Arial"/>
            </a:endParaRPr>
          </a:p>
          <a:p>
            <a:pPr marL="12700" marR="376805" algn="just">
              <a:lnSpc>
                <a:spcPct val="150000"/>
              </a:lnSpc>
              <a:spcBef>
                <a:spcPts val="784"/>
              </a:spcBef>
            </a:pPr>
            <a:r>
              <a:rPr sz="2000" spc="0" dirty="0" smtClean="0">
                <a:cs typeface="Arial"/>
              </a:rPr>
              <a:t>La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rispondenza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della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macchina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ai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requisiti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smtClean="0">
                <a:cs typeface="Arial"/>
              </a:rPr>
              <a:t>di</a:t>
            </a:r>
            <a:r>
              <a:rPr sz="2000" spc="4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sicurezza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viene</a:t>
            </a:r>
            <a:r>
              <a:rPr lang="it-IT"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evidenziata</a:t>
            </a:r>
            <a:r>
              <a:rPr sz="2000" spc="0" dirty="0" smtClean="0">
                <a:cs typeface="Arial"/>
              </a:rPr>
              <a:t> con l’apposizione del marchio “CE”</a:t>
            </a:r>
            <a:r>
              <a:rPr sz="2200" spc="0" dirty="0" smtClean="0">
                <a:cs typeface="Arial"/>
              </a:rPr>
              <a:t>.</a:t>
            </a:r>
            <a:endParaRPr sz="2200" dirty="0"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836712"/>
          </a:xfrm>
        </p:spPr>
        <p:txBody>
          <a:bodyPr>
            <a:normAutofit/>
          </a:bodyPr>
          <a:lstStyle/>
          <a:p>
            <a:r>
              <a:rPr lang="it-IT" dirty="0" smtClean="0">
                <a:latin typeface="Futura-Bold" pitchFamily="2" charset="0"/>
              </a:rPr>
              <a:t>Riferimenti normativi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4" name="object 13"/>
          <p:cNvSpPr txBox="1"/>
          <p:nvPr/>
        </p:nvSpPr>
        <p:spPr>
          <a:xfrm>
            <a:off x="435596" y="1342190"/>
            <a:ext cx="8064896" cy="1080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b="1" spc="0" dirty="0" smtClean="0">
                <a:cs typeface="Arial"/>
              </a:rPr>
              <a:t>La marcatura CE è </a:t>
            </a:r>
            <a:r>
              <a:rPr sz="2000" b="1" spc="-4" dirty="0" err="1" smtClean="0">
                <a:cs typeface="Arial"/>
              </a:rPr>
              <a:t>i</a:t>
            </a:r>
            <a:r>
              <a:rPr sz="2000" b="1" spc="0" dirty="0" err="1" smtClean="0">
                <a:cs typeface="Arial"/>
              </a:rPr>
              <a:t>ndicazione</a:t>
            </a:r>
            <a:r>
              <a:rPr lang="it-IT" sz="2000" b="1" spc="0" dirty="0" smtClean="0">
                <a:cs typeface="Arial"/>
              </a:rPr>
              <a:t> di un iter complesso che il costruttore deve eseguire ed è costituito dalle seguenti fasi:</a:t>
            </a:r>
            <a:endParaRPr sz="2000" dirty="0">
              <a:cs typeface="Arial"/>
            </a:endParaRPr>
          </a:p>
        </p:txBody>
      </p:sp>
      <p:sp>
        <p:nvSpPr>
          <p:cNvPr id="10" name="object 7"/>
          <p:cNvSpPr txBox="1"/>
          <p:nvPr/>
        </p:nvSpPr>
        <p:spPr>
          <a:xfrm>
            <a:off x="469851" y="2195253"/>
            <a:ext cx="7430058" cy="7325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sz="2000" spc="0" dirty="0" err="1" smtClean="0">
                <a:cs typeface="Arial"/>
              </a:rPr>
              <a:t>Costituzione</a:t>
            </a:r>
            <a:r>
              <a:rPr sz="2000" spc="0" dirty="0" smtClean="0">
                <a:cs typeface="Arial"/>
              </a:rPr>
              <a:t> del fascicolo </a:t>
            </a:r>
            <a:r>
              <a:rPr sz="2000" spc="0" dirty="0" err="1" smtClean="0">
                <a:cs typeface="Arial"/>
              </a:rPr>
              <a:t>tecnico</a:t>
            </a:r>
            <a:r>
              <a:rPr sz="2000" spc="0" dirty="0" smtClean="0">
                <a:cs typeface="Arial"/>
              </a:rPr>
              <a:t>;</a:t>
            </a:r>
            <a:endParaRPr lang="it-IT" sz="2000" spc="0" dirty="0" smtClean="0">
              <a:cs typeface="Arial"/>
            </a:endParaRPr>
          </a:p>
          <a:p>
            <a:pPr marL="12700" marR="45720">
              <a:lnSpc>
                <a:spcPts val="2555"/>
              </a:lnSpc>
              <a:spcBef>
                <a:spcPts val="127"/>
              </a:spcBef>
            </a:pPr>
            <a:endParaRPr sz="2000" dirty="0"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277"/>
              </a:spcBef>
            </a:pPr>
            <a:r>
              <a:rPr sz="2000" spc="0" dirty="0" smtClean="0">
                <a:cs typeface="Arial"/>
              </a:rPr>
              <a:t>Predisposizione del libretto d’uso e manutenzione;</a:t>
            </a:r>
            <a:endParaRPr sz="2000" dirty="0">
              <a:cs typeface="Arial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467544" y="4437112"/>
            <a:ext cx="2016224" cy="576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844">
              <a:lnSpc>
                <a:spcPct val="95825"/>
              </a:lnSpc>
              <a:spcBef>
                <a:spcPts val="260"/>
              </a:spcBef>
            </a:pPr>
            <a:r>
              <a:rPr sz="2000" spc="0" dirty="0" err="1" smtClean="0">
                <a:cs typeface="Arial"/>
              </a:rPr>
              <a:t>Effettuazione</a:t>
            </a:r>
            <a:r>
              <a:rPr sz="2000" spc="0" dirty="0" smtClean="0">
                <a:cs typeface="Arial"/>
              </a:rPr>
              <a:t> della</a:t>
            </a:r>
            <a:endParaRPr sz="2000" dirty="0">
              <a:cs typeface="Arial"/>
            </a:endParaRPr>
          </a:p>
        </p:txBody>
      </p:sp>
      <p:sp>
        <p:nvSpPr>
          <p:cNvPr id="12" name="object 5"/>
          <p:cNvSpPr txBox="1"/>
          <p:nvPr/>
        </p:nvSpPr>
        <p:spPr>
          <a:xfrm>
            <a:off x="467544" y="3717032"/>
            <a:ext cx="7128792" cy="658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55"/>
              </a:lnSpc>
              <a:spcBef>
                <a:spcPts val="127"/>
              </a:spcBef>
            </a:pPr>
            <a:r>
              <a:rPr lang="it-IT" sz="2000" dirty="0" smtClean="0">
                <a:cs typeface="Arial"/>
              </a:rPr>
              <a:t>D</a:t>
            </a:r>
            <a:r>
              <a:rPr sz="2000" spc="0" dirty="0" err="1" smtClean="0">
                <a:cs typeface="Arial"/>
              </a:rPr>
              <a:t>ichiarazione</a:t>
            </a:r>
            <a:r>
              <a:rPr sz="2000" spc="0" dirty="0" smtClean="0">
                <a:cs typeface="Arial"/>
              </a:rPr>
              <a:t> di </a:t>
            </a:r>
            <a:r>
              <a:rPr sz="2000" spc="0" dirty="0" err="1" smtClean="0">
                <a:cs typeface="Arial"/>
              </a:rPr>
              <a:t>conformità</a:t>
            </a:r>
            <a:r>
              <a:rPr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ai</a:t>
            </a:r>
            <a:r>
              <a:rPr lang="it-IT" sz="2000" spc="0" dirty="0" smtClean="0">
                <a:cs typeface="Arial"/>
              </a:rPr>
              <a:t> </a:t>
            </a:r>
            <a:r>
              <a:rPr sz="2000" spc="0" dirty="0" err="1" smtClean="0">
                <a:cs typeface="Arial"/>
              </a:rPr>
              <a:t>di</a:t>
            </a:r>
            <a:r>
              <a:rPr sz="2000" spc="0" dirty="0" smtClean="0">
                <a:cs typeface="Arial"/>
              </a:rPr>
              <a:t> sicurezza, d</a:t>
            </a:r>
            <a:r>
              <a:rPr lang="it-IT" sz="2000" spc="0" dirty="0" smtClean="0">
                <a:cs typeface="Arial"/>
              </a:rPr>
              <a:t>i</a:t>
            </a:r>
            <a:r>
              <a:rPr sz="2000" spc="0" dirty="0" smtClean="0">
                <a:cs typeface="Arial"/>
              </a:rPr>
              <a:t> cui all’allegato I</a:t>
            </a:r>
            <a:endParaRPr sz="2000" dirty="0">
              <a:cs typeface="Arial"/>
            </a:endParaRPr>
          </a:p>
        </p:txBody>
      </p:sp>
      <p:sp>
        <p:nvSpPr>
          <p:cNvPr id="14" name="object 3"/>
          <p:cNvSpPr txBox="1"/>
          <p:nvPr/>
        </p:nvSpPr>
        <p:spPr>
          <a:xfrm>
            <a:off x="473869" y="4784408"/>
            <a:ext cx="2137572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000" spc="0" dirty="0" err="1" smtClean="0">
                <a:cs typeface="Arial"/>
              </a:rPr>
              <a:t>marcatura</a:t>
            </a:r>
            <a:r>
              <a:rPr sz="2000" spc="0" dirty="0" smtClean="0">
                <a:cs typeface="Arial"/>
              </a:rPr>
              <a:t> CE</a:t>
            </a:r>
            <a:endParaRPr sz="2000" dirty="0">
              <a:cs typeface="Arial"/>
            </a:endParaRPr>
          </a:p>
        </p:txBody>
      </p:sp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437112"/>
            <a:ext cx="1368152" cy="102479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Futura-Bold" pitchFamily="2" charset="0"/>
              </a:rPr>
              <a:t>La direttiva macchine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1268760"/>
            <a:ext cx="86044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La direttiva individua come macchine:</a:t>
            </a:r>
          </a:p>
          <a:p>
            <a:endParaRPr lang="it-IT" b="1" dirty="0" smtClean="0"/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Insieme equipaggiato o destinato ad essere equipaggiato di un sistema di azionamento diverso dalla forza umana o animale diretta, composto di parti o di componenti, di cui almeno uno mobile, collegati tra loro solidamente per un'applicazione ben determinata;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Insieme al quale mancano solamente elementi di collegamento al sito di impiego o di allacciamento alle fonti di energia e di movimento;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Insieme pronto per essere installato e che può funzionare solo dopo essere stato montato su un mezzo di trasporto o installato in un edificio o in una costruzione;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Insiemi di macchine che per raggiungere uno stesso risultato sono disposti e comandati in modo da avere un funzionamento solidale;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lnsieme</a:t>
            </a:r>
            <a:r>
              <a:rPr lang="it-IT" dirty="0" smtClean="0"/>
              <a:t> di parti o di componenti, di cui almeno uno mobile, collegati tra loro solidalmente e destinati al sollevamento di pesi e la cui unica fonte di energia è la forza umana diretta.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it-IT" dirty="0" smtClean="0">
                <a:latin typeface="Futura-Bold" pitchFamily="2" charset="0"/>
              </a:rPr>
              <a:t>La direttiva macchine</a:t>
            </a:r>
            <a:endParaRPr lang="it-IT" dirty="0">
              <a:latin typeface="Futura-Bold" pitchFamily="2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126876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 err="1" smtClean="0"/>
              <a:t>Quasi-macchine</a:t>
            </a:r>
            <a:r>
              <a:rPr lang="it-IT" sz="2000" dirty="0" smtClean="0"/>
              <a:t> :</a:t>
            </a:r>
          </a:p>
          <a:p>
            <a:pPr>
              <a:lnSpc>
                <a:spcPct val="200000"/>
              </a:lnSpc>
            </a:pPr>
            <a:endParaRPr lang="it-IT" sz="2000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it-IT" sz="2000" dirty="0" smtClean="0"/>
              <a:t> Insiemi che costituiscono quasi una macchina, ma che, da soli, non sono in grado di garantire un'applicazione ben determinata - ad es. un sistema di azionamento - unicamente destinati ad essere incorporati o assemblati ad altre macchine o ad altre </a:t>
            </a:r>
            <a:r>
              <a:rPr lang="it-IT" sz="2000" dirty="0" err="1" smtClean="0"/>
              <a:t>quasi-macchine</a:t>
            </a:r>
            <a:r>
              <a:rPr lang="it-IT" sz="2000" dirty="0" smtClean="0"/>
              <a:t> o apparecchi per costituire una macchina.</a:t>
            </a:r>
            <a:endParaRPr lang="it-IT" sz="20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IMAGE_RECOLOR" val="0"/>
  <p:tag name="ARTICULATE_PUBLISH_MODE" val="1"/>
</p:tagLst>
</file>

<file path=ppt/theme/theme1.xml><?xml version="1.0" encoding="utf-8"?>
<a:theme xmlns:a="http://schemas.openxmlformats.org/drawingml/2006/main" name="3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serire Titolo" id="{402F079D-ED60-4666-8801-3A23E4711987}" vid="{0DE2E171-9044-44BE-8C1C-7AB7AFBD413E}"/>
    </a:ext>
  </a:extLst>
</a:theme>
</file>

<file path=ppt/theme/theme2.xml><?xml version="1.0" encoding="utf-8"?>
<a:theme xmlns:a="http://schemas.openxmlformats.org/drawingml/2006/main" name="1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 cmpd="sng">
          <a:solidFill>
            <a:srgbClr val="BFBFB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 cmpd="sng">
          <a:solidFill>
            <a:srgbClr val="BFBFB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1209</Words>
  <Application>Microsoft Office PowerPoint</Application>
  <PresentationFormat>Presentazione su schermo (4:3)</PresentationFormat>
  <Paragraphs>157</Paragraphs>
  <Slides>24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24</vt:i4>
      </vt:variant>
    </vt:vector>
  </HeadingPairs>
  <TitlesOfParts>
    <vt:vector size="38" baseType="lpstr">
      <vt:lpstr>PMingLiU</vt:lpstr>
      <vt:lpstr>Arial</vt:lpstr>
      <vt:lpstr>Arial Black</vt:lpstr>
      <vt:lpstr>Calibri</vt:lpstr>
      <vt:lpstr>Futura (Light)</vt:lpstr>
      <vt:lpstr>Futura-Bold</vt:lpstr>
      <vt:lpstr>Futura-Book</vt:lpstr>
      <vt:lpstr>Helvetica</vt:lpstr>
      <vt:lpstr>L Futura Light</vt:lpstr>
      <vt:lpstr>Lucida Sans Unicode</vt:lpstr>
      <vt:lpstr>Times New Roman</vt:lpstr>
      <vt:lpstr>3_Struttura personalizzata</vt:lpstr>
      <vt:lpstr>1_Struttura personalizzata</vt:lpstr>
      <vt:lpstr>2_Struttura personalizzata</vt:lpstr>
      <vt:lpstr>Il rischio meccanico</vt:lpstr>
      <vt:lpstr>Definizioni</vt:lpstr>
      <vt:lpstr>Definizioni</vt:lpstr>
      <vt:lpstr>Definizioni</vt:lpstr>
      <vt:lpstr>La direttiva macchine</vt:lpstr>
      <vt:lpstr>Riferimenti normativi</vt:lpstr>
      <vt:lpstr>Riferimenti normativi</vt:lpstr>
      <vt:lpstr>La direttiva macchine</vt:lpstr>
      <vt:lpstr>La direttiva macchine</vt:lpstr>
      <vt:lpstr>Definizioni</vt:lpstr>
      <vt:lpstr>Definizioni</vt:lpstr>
      <vt:lpstr>Comitato Elettrotecnico Italiano</vt:lpstr>
      <vt:lpstr>I pericoli connessi all’ utilizzo di macchine</vt:lpstr>
      <vt:lpstr>Presentazione standard di PowerPoint</vt:lpstr>
      <vt:lpstr>I Pericoli generali</vt:lpstr>
      <vt:lpstr>Presentazione standard di PowerPoint</vt:lpstr>
      <vt:lpstr>I fattori che diminuiscono il livello di rischio</vt:lpstr>
      <vt:lpstr>Presentazione standard di PowerPoint</vt:lpstr>
      <vt:lpstr>I ripari: le tipologie</vt:lpstr>
      <vt:lpstr>Obblighi per i lavoratori</vt:lpstr>
      <vt:lpstr>Divieti</vt:lpstr>
      <vt:lpstr>La segnaletica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rischio vibrazione</dc:title>
  <dc:creator>Stefano</dc:creator>
  <cp:lastModifiedBy>Aldo De Grandis</cp:lastModifiedBy>
  <cp:revision>78</cp:revision>
  <dcterms:created xsi:type="dcterms:W3CDTF">2015-04-24T12:35:39Z</dcterms:created>
  <dcterms:modified xsi:type="dcterms:W3CDTF">2015-08-03T13:06:25Z</dcterms:modified>
</cp:coreProperties>
</file>