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94" r:id="rId2"/>
  </p:sldMasterIdLst>
  <p:notesMasterIdLst>
    <p:notesMasterId r:id="rId31"/>
  </p:notesMasterIdLst>
  <p:handoutMasterIdLst>
    <p:handoutMasterId r:id="rId32"/>
  </p:handoutMasterIdLst>
  <p:sldIdLst>
    <p:sldId id="382" r:id="rId3"/>
    <p:sldId id="398" r:id="rId4"/>
    <p:sldId id="400" r:id="rId5"/>
    <p:sldId id="399" r:id="rId6"/>
    <p:sldId id="419" r:id="rId7"/>
    <p:sldId id="397" r:id="rId8"/>
    <p:sldId id="417" r:id="rId9"/>
    <p:sldId id="418" r:id="rId10"/>
    <p:sldId id="385" r:id="rId11"/>
    <p:sldId id="408" r:id="rId12"/>
    <p:sldId id="424" r:id="rId13"/>
    <p:sldId id="387" r:id="rId14"/>
    <p:sldId id="389" r:id="rId15"/>
    <p:sldId id="390" r:id="rId16"/>
    <p:sldId id="391" r:id="rId17"/>
    <p:sldId id="392" r:id="rId18"/>
    <p:sldId id="393" r:id="rId19"/>
    <p:sldId id="394" r:id="rId20"/>
    <p:sldId id="395" r:id="rId21"/>
    <p:sldId id="401" r:id="rId22"/>
    <p:sldId id="402" r:id="rId23"/>
    <p:sldId id="403" r:id="rId24"/>
    <p:sldId id="404" r:id="rId25"/>
    <p:sldId id="405" r:id="rId26"/>
    <p:sldId id="406" r:id="rId27"/>
    <p:sldId id="409" r:id="rId28"/>
    <p:sldId id="414" r:id="rId29"/>
    <p:sldId id="32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5">
          <p15:clr>
            <a:srgbClr val="A4A3A4"/>
          </p15:clr>
        </p15:guide>
        <p15:guide id="2" orient="horz" pos="334">
          <p15:clr>
            <a:srgbClr val="A4A3A4"/>
          </p15:clr>
        </p15:guide>
        <p15:guide id="3" pos="6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1B5"/>
    <a:srgbClr val="C4A62E"/>
    <a:srgbClr val="FFD700"/>
    <a:srgbClr val="FFD63A"/>
    <a:srgbClr val="000000"/>
    <a:srgbClr val="A7A8AA"/>
    <a:srgbClr val="EBB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5" autoAdjust="0"/>
    <p:restoredTop sz="99649" autoAdjust="0"/>
  </p:normalViewPr>
  <p:slideViewPr>
    <p:cSldViewPr snapToGrid="0" snapToObjects="1">
      <p:cViewPr varScale="1">
        <p:scale>
          <a:sx n="74" d="100"/>
          <a:sy n="74" d="100"/>
        </p:scale>
        <p:origin x="1392" y="72"/>
      </p:cViewPr>
      <p:guideLst>
        <p:guide orient="horz" pos="1545"/>
        <p:guide orient="horz" pos="334"/>
        <p:guide pos="63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7D8BEA-12C6-AB4F-B984-E5FC9652CF30}" type="datetimeFigureOut">
              <a:rPr lang="en-US" smtClean="0"/>
              <a:pPr/>
              <a:t>5/27/2015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FB725C-0AB1-8743-B102-17E32B85215F}" type="slidenum">
              <a:rPr lang="en-US" smtClean="0"/>
              <a:pPr/>
              <a:t>‹N›</a:t>
            </a:fld>
            <a:endParaRPr lang="en-US" dirty="0"/>
          </a:p>
        </p:txBody>
      </p:sp>
    </p:spTree>
    <p:extLst>
      <p:ext uri="{BB962C8B-B14F-4D97-AF65-F5344CB8AC3E}">
        <p14:creationId xmlns:p14="http://schemas.microsoft.com/office/powerpoint/2010/main" val="249127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defRPr>
            </a:lvl1pPr>
          </a:lstStyle>
          <a:p>
            <a:fld id="{B2D01ED6-7FBC-B649-9127-FB00B2B7D2E0}" type="datetimeFigureOut">
              <a:rPr lang="en-US" smtClean="0"/>
              <a:pPr/>
              <a:t>5/27/2015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defRPr>
            </a:lvl1pPr>
          </a:lstStyle>
          <a:p>
            <a:fld id="{21729CCB-ECDF-E043-9F7E-6CE5F6E66859}" type="slidenum">
              <a:rPr lang="en-US" smtClean="0"/>
              <a:pPr/>
              <a:t>‹N›</a:t>
            </a:fld>
            <a:endParaRPr lang="en-US" dirty="0"/>
          </a:p>
        </p:txBody>
      </p:sp>
    </p:spTree>
    <p:extLst>
      <p:ext uri="{BB962C8B-B14F-4D97-AF65-F5344CB8AC3E}">
        <p14:creationId xmlns:p14="http://schemas.microsoft.com/office/powerpoint/2010/main" val="3538666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ndara"/>
        <a:ea typeface="+mn-ea"/>
        <a:cs typeface="+mn-cs"/>
      </a:defRPr>
    </a:lvl1pPr>
    <a:lvl2pPr marL="457200" algn="l" defTabSz="457200" rtl="0" eaLnBrk="1" latinLnBrk="0" hangingPunct="1">
      <a:defRPr sz="1200" kern="1200">
        <a:solidFill>
          <a:schemeClr val="tx1"/>
        </a:solidFill>
        <a:latin typeface="Candara"/>
        <a:ea typeface="+mn-ea"/>
        <a:cs typeface="+mn-cs"/>
      </a:defRPr>
    </a:lvl2pPr>
    <a:lvl3pPr marL="914400" algn="l" defTabSz="457200" rtl="0" eaLnBrk="1" latinLnBrk="0" hangingPunct="1">
      <a:defRPr sz="1200" kern="1200">
        <a:solidFill>
          <a:schemeClr val="tx1"/>
        </a:solidFill>
        <a:latin typeface="Candara"/>
        <a:ea typeface="+mn-ea"/>
        <a:cs typeface="+mn-cs"/>
      </a:defRPr>
    </a:lvl3pPr>
    <a:lvl4pPr marL="1371600" algn="l" defTabSz="457200" rtl="0" eaLnBrk="1" latinLnBrk="0" hangingPunct="1">
      <a:defRPr sz="1200" kern="1200">
        <a:solidFill>
          <a:schemeClr val="tx1"/>
        </a:solidFill>
        <a:latin typeface="Candara"/>
        <a:ea typeface="+mn-ea"/>
        <a:cs typeface="+mn-cs"/>
      </a:defRPr>
    </a:lvl4pPr>
    <a:lvl5pPr marL="1828800" algn="l" defTabSz="457200" rtl="0" eaLnBrk="1" latinLnBrk="0" hangingPunct="1">
      <a:defRPr sz="1200" kern="1200">
        <a:solidFill>
          <a:schemeClr val="tx1"/>
        </a:solidFill>
        <a:latin typeface="Candar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titolo 1">
    <p:spTree>
      <p:nvGrpSpPr>
        <p:cNvPr id="1" name=""/>
        <p:cNvGrpSpPr/>
        <p:nvPr/>
      </p:nvGrpSpPr>
      <p:grpSpPr>
        <a:xfrm>
          <a:off x="0" y="0"/>
          <a:ext cx="0" cy="0"/>
          <a:chOff x="0" y="0"/>
          <a:chExt cx="0" cy="0"/>
        </a:xfrm>
      </p:grpSpPr>
      <p:sp>
        <p:nvSpPr>
          <p:cNvPr id="3" name="Rectangle 29"/>
          <p:cNvSpPr/>
          <p:nvPr userDrawn="1"/>
        </p:nvSpPr>
        <p:spPr>
          <a:xfrm>
            <a:off x="-16926" y="2429905"/>
            <a:ext cx="9144000" cy="2308596"/>
          </a:xfrm>
          <a:prstGeom prst="rect">
            <a:avLst/>
          </a:prstGeom>
          <a:solidFill>
            <a:schemeClr val="bg1"/>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b="1" dirty="0"/>
          </a:p>
        </p:txBody>
      </p:sp>
      <p:pic>
        <p:nvPicPr>
          <p:cNvPr id="4" name="Picture 33"/>
          <p:cNvPicPr>
            <a:picLocks noChangeAspect="1"/>
          </p:cNvPicPr>
          <p:nvPr userDrawn="1"/>
        </p:nvPicPr>
        <p:blipFill>
          <a:blip r:embed="rId2"/>
          <a:stretch>
            <a:fillRect/>
          </a:stretch>
        </p:blipFill>
        <p:spPr>
          <a:xfrm>
            <a:off x="6804483" y="2709333"/>
            <a:ext cx="1819488" cy="2029168"/>
          </a:xfrm>
          <a:prstGeom prst="rect">
            <a:avLst/>
          </a:prstGeom>
        </p:spPr>
      </p:pic>
      <p:pic>
        <p:nvPicPr>
          <p:cNvPr id="5" name="Picture 38"/>
          <p:cNvPicPr>
            <a:picLocks noChangeAspect="1"/>
          </p:cNvPicPr>
          <p:nvPr userDrawn="1"/>
        </p:nvPicPr>
        <p:blipFill>
          <a:blip r:embed="rId3"/>
          <a:stretch>
            <a:fillRect/>
          </a:stretch>
        </p:blipFill>
        <p:spPr>
          <a:xfrm>
            <a:off x="386455" y="395970"/>
            <a:ext cx="2097101" cy="722530"/>
          </a:xfrm>
          <a:prstGeom prst="rect">
            <a:avLst/>
          </a:prstGeom>
        </p:spPr>
      </p:pic>
      <p:sp>
        <p:nvSpPr>
          <p:cNvPr id="2" name="Titolo 1"/>
          <p:cNvSpPr>
            <a:spLocks noGrp="1"/>
          </p:cNvSpPr>
          <p:nvPr>
            <p:ph type="title"/>
          </p:nvPr>
        </p:nvSpPr>
        <p:spPr>
          <a:xfrm>
            <a:off x="457200" y="3212579"/>
            <a:ext cx="8229600" cy="532719"/>
          </a:xfrm>
          <a:prstGeom prst="rect">
            <a:avLst/>
          </a:prstGeom>
        </p:spPr>
        <p:txBody>
          <a:bodyPr/>
          <a:lstStyle>
            <a:lvl1pPr algn="l">
              <a:defRPr sz="4000" b="1" i="0">
                <a:solidFill>
                  <a:schemeClr val="tx2">
                    <a:lumMod val="50000"/>
                  </a:schemeClr>
                </a:solidFill>
                <a:latin typeface="Arial" panose="020B0604020202020204" pitchFamily="34" charset="0"/>
                <a:cs typeface="Arial" panose="020B0604020202020204" pitchFamily="34" charset="0"/>
              </a:defRPr>
            </a:lvl1pPr>
          </a:lstStyle>
          <a:p>
            <a:r>
              <a:rPr lang="it-IT" dirty="0" smtClean="0"/>
              <a:t>Fare clic per modificare stile</a:t>
            </a:r>
            <a:endParaRPr lang="it-IT" dirty="0"/>
          </a:p>
        </p:txBody>
      </p:sp>
      <p:sp>
        <p:nvSpPr>
          <p:cNvPr id="9" name="Segnaposto contenuto 8"/>
          <p:cNvSpPr>
            <a:spLocks noGrp="1"/>
          </p:cNvSpPr>
          <p:nvPr>
            <p:ph sz="quarter" idx="10"/>
          </p:nvPr>
        </p:nvSpPr>
        <p:spPr>
          <a:xfrm>
            <a:off x="457200" y="3867544"/>
            <a:ext cx="3429000" cy="381000"/>
          </a:xfrm>
          <a:prstGeom prst="rect">
            <a:avLst/>
          </a:prstGeom>
        </p:spPr>
        <p:txBody>
          <a:bodyPr/>
          <a:lstStyle>
            <a:lvl1pPr marL="0" indent="0">
              <a:buNone/>
              <a:defRPr sz="2200" b="0">
                <a:solidFill>
                  <a:schemeClr val="tx2">
                    <a:lumMod val="50000"/>
                  </a:schemeClr>
                </a:solidFill>
                <a:latin typeface="Arial" panose="020B0604020202020204" pitchFamily="34" charset="0"/>
                <a:cs typeface="Arial" panose="020B0604020202020204" pitchFamily="34" charset="0"/>
              </a:defRPr>
            </a:lvl1pPr>
          </a:lstStyle>
          <a:p>
            <a:pPr lvl="0"/>
            <a:r>
              <a:rPr lang="it-IT" dirty="0" smtClean="0"/>
              <a:t>Fare clic per</a:t>
            </a:r>
            <a:endParaRPr lang="it-IT" dirty="0"/>
          </a:p>
        </p:txBody>
      </p:sp>
      <p:sp>
        <p:nvSpPr>
          <p:cNvPr id="11" name="Segnaposto contenuto 10"/>
          <p:cNvSpPr>
            <a:spLocks noGrp="1"/>
          </p:cNvSpPr>
          <p:nvPr>
            <p:ph sz="quarter" idx="11" hasCustomPrompt="1"/>
          </p:nvPr>
        </p:nvSpPr>
        <p:spPr>
          <a:xfrm>
            <a:off x="6578600" y="6011863"/>
            <a:ext cx="2108200" cy="457200"/>
          </a:xfrm>
          <a:prstGeom prst="rect">
            <a:avLst/>
          </a:prstGeom>
        </p:spPr>
        <p:txBody>
          <a:bodyPr/>
          <a:lstStyle>
            <a:lvl1pPr marL="0" indent="0">
              <a:buNone/>
              <a:defRPr sz="1600" baseline="0">
                <a:solidFill>
                  <a:srgbClr val="B4E1B5"/>
                </a:solidFill>
                <a:latin typeface="Futura (Light)" panose="020B7200000000000000" pitchFamily="34" charset="0"/>
              </a:defRPr>
            </a:lvl1pPr>
          </a:lstStyle>
          <a:p>
            <a:pPr lvl="0"/>
            <a:r>
              <a:rPr lang="it-IT" dirty="0" smtClean="0"/>
              <a:t>Città | data</a:t>
            </a:r>
            <a:endParaRPr lang="it-IT" dirty="0"/>
          </a:p>
        </p:txBody>
      </p:sp>
      <p:pic>
        <p:nvPicPr>
          <p:cNvPr id="8" name="Picture 30"/>
          <p:cNvPicPr>
            <a:picLocks noChangeAspect="1"/>
          </p:cNvPicPr>
          <p:nvPr userDrawn="1"/>
        </p:nvPicPr>
        <p:blipFill rotWithShape="1">
          <a:blip r:embed="rId4"/>
          <a:srcRect l="45294" b="30950"/>
          <a:stretch/>
        </p:blipFill>
        <p:spPr>
          <a:xfrm rot="10800000">
            <a:off x="6035040" y="7491"/>
            <a:ext cx="3108960" cy="2071499"/>
          </a:xfrm>
          <a:prstGeom prst="rect">
            <a:avLst/>
          </a:prstGeom>
        </p:spPr>
      </p:pic>
    </p:spTree>
    <p:extLst>
      <p:ext uri="{BB962C8B-B14F-4D97-AF65-F5344CB8AC3E}">
        <p14:creationId xmlns:p14="http://schemas.microsoft.com/office/powerpoint/2010/main" val="256890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finale">
    <p:spTree>
      <p:nvGrpSpPr>
        <p:cNvPr id="1" name=""/>
        <p:cNvGrpSpPr/>
        <p:nvPr/>
      </p:nvGrpSpPr>
      <p:grpSpPr>
        <a:xfrm>
          <a:off x="0" y="0"/>
          <a:ext cx="0" cy="0"/>
          <a:chOff x="0" y="0"/>
          <a:chExt cx="0" cy="0"/>
        </a:xfrm>
      </p:grpSpPr>
      <p:sp>
        <p:nvSpPr>
          <p:cNvPr id="2" name="CasellaDiTesto 1"/>
          <p:cNvSpPr txBox="1"/>
          <p:nvPr userDrawn="1"/>
        </p:nvSpPr>
        <p:spPr>
          <a:xfrm>
            <a:off x="3344382" y="3825427"/>
            <a:ext cx="2502552" cy="900246"/>
          </a:xfrm>
          <a:prstGeom prst="rect">
            <a:avLst/>
          </a:prstGeom>
          <a:noFill/>
        </p:spPr>
        <p:txBody>
          <a:bodyPr wrap="none" rtlCol="0">
            <a:spAutoFit/>
          </a:bodyPr>
          <a:lstStyle/>
          <a:p>
            <a:pPr algn="ctr"/>
            <a:r>
              <a:rPr lang="it-IT" sz="1050" dirty="0">
                <a:solidFill>
                  <a:schemeClr val="bg1"/>
                </a:solidFill>
                <a:latin typeface="L Futura Light"/>
                <a:cs typeface="L Futura Light"/>
              </a:rPr>
              <a:t>Sintesi S.p.A.</a:t>
            </a:r>
          </a:p>
          <a:p>
            <a:pPr algn="ctr"/>
            <a:r>
              <a:rPr lang="it-IT" sz="1050" dirty="0">
                <a:solidFill>
                  <a:schemeClr val="bg1"/>
                </a:solidFill>
                <a:latin typeface="L Futura Light"/>
                <a:cs typeface="L Futura Light"/>
              </a:rPr>
              <a:t>Roma Via Giovanni Giolitti, 42 – 00185</a:t>
            </a:r>
          </a:p>
          <a:p>
            <a:pPr algn="ctr"/>
            <a:r>
              <a:rPr lang="it-IT" sz="1050" dirty="0">
                <a:solidFill>
                  <a:schemeClr val="bg1"/>
                </a:solidFill>
                <a:latin typeface="L Futura Light"/>
                <a:cs typeface="L Futura Light"/>
              </a:rPr>
              <a:t>Tel. 06.65.66.21 – Fax 06.65.66.22.25</a:t>
            </a:r>
          </a:p>
          <a:p>
            <a:pPr algn="ctr"/>
            <a:r>
              <a:rPr lang="it-IT" sz="1050" dirty="0" err="1">
                <a:solidFill>
                  <a:schemeClr val="bg1"/>
                </a:solidFill>
                <a:latin typeface="L Futura Light"/>
                <a:cs typeface="L Futura Light"/>
              </a:rPr>
              <a:t>www.sintesispa.it</a:t>
            </a:r>
            <a:r>
              <a:rPr lang="it-IT" sz="1050" dirty="0">
                <a:solidFill>
                  <a:schemeClr val="bg1"/>
                </a:solidFill>
                <a:latin typeface="L Futura Light"/>
                <a:cs typeface="L Futura Light"/>
              </a:rPr>
              <a:t> – </a:t>
            </a:r>
            <a:r>
              <a:rPr lang="it-IT" sz="1050" dirty="0" err="1">
                <a:solidFill>
                  <a:schemeClr val="bg1"/>
                </a:solidFill>
                <a:latin typeface="L Futura Light"/>
                <a:cs typeface="L Futura Light"/>
              </a:rPr>
              <a:t>info@sintesispa.it</a:t>
            </a:r>
            <a:r>
              <a:rPr lang="it-IT" sz="1050" dirty="0">
                <a:solidFill>
                  <a:schemeClr val="bg1"/>
                </a:solidFill>
                <a:latin typeface="L Futura Light"/>
                <a:cs typeface="L Futura Light"/>
              </a:rPr>
              <a:t> </a:t>
            </a:r>
          </a:p>
          <a:p>
            <a:endParaRPr lang="it-IT" sz="1050" dirty="0" smtClean="0">
              <a:solidFill>
                <a:schemeClr val="bg1"/>
              </a:solidFill>
              <a:latin typeface="L Futura Light"/>
              <a:cs typeface="L Futura Light"/>
            </a:endParaRPr>
          </a:p>
        </p:txBody>
      </p:sp>
      <p:sp>
        <p:nvSpPr>
          <p:cNvPr id="3" name="CasellaDiTesto 7"/>
          <p:cNvSpPr txBox="1"/>
          <p:nvPr userDrawn="1"/>
        </p:nvSpPr>
        <p:spPr>
          <a:xfrm>
            <a:off x="26155" y="6078635"/>
            <a:ext cx="9139008" cy="523220"/>
          </a:xfrm>
          <a:prstGeom prst="rect">
            <a:avLst/>
          </a:prstGeom>
          <a:noFill/>
        </p:spPr>
        <p:txBody>
          <a:bodyPr wrap="square" rtlCol="0">
            <a:spAutoFit/>
          </a:bodyPr>
          <a:lstStyle/>
          <a:p>
            <a:pPr algn="ctr"/>
            <a:r>
              <a:rPr lang="it-IT" sz="1400" dirty="0">
                <a:solidFill>
                  <a:schemeClr val="bg1"/>
                </a:solidFill>
                <a:latin typeface="L Futura Light"/>
                <a:cs typeface="L Futura Light"/>
              </a:rPr>
              <a:t>Unità Territoriali: </a:t>
            </a:r>
          </a:p>
          <a:p>
            <a:pPr algn="ctr"/>
            <a:r>
              <a:rPr lang="it-IT" sz="1400" dirty="0">
                <a:solidFill>
                  <a:schemeClr val="bg1"/>
                </a:solidFill>
                <a:latin typeface="L Futura Light"/>
                <a:cs typeface="L Futura Light"/>
              </a:rPr>
              <a:t>Milano | Torino | Genova | Roma | </a:t>
            </a:r>
            <a:r>
              <a:rPr lang="it-IT" sz="1400" dirty="0" smtClean="0">
                <a:solidFill>
                  <a:schemeClr val="bg1"/>
                </a:solidFill>
                <a:latin typeface="L Futura Light"/>
                <a:cs typeface="L Futura Light"/>
              </a:rPr>
              <a:t>Napoli | </a:t>
            </a:r>
            <a:r>
              <a:rPr lang="it-IT" sz="1400" dirty="0">
                <a:solidFill>
                  <a:schemeClr val="bg1"/>
                </a:solidFill>
                <a:latin typeface="L Futura Light"/>
                <a:cs typeface="L Futura Light"/>
              </a:rPr>
              <a:t>Catanzaro | Catania | </a:t>
            </a:r>
            <a:r>
              <a:rPr lang="it-IT" sz="1400" dirty="0" smtClean="0">
                <a:solidFill>
                  <a:schemeClr val="bg1"/>
                </a:solidFill>
                <a:latin typeface="L Futura Light"/>
                <a:cs typeface="L Futura Light"/>
              </a:rPr>
              <a:t>Palermo</a:t>
            </a:r>
          </a:p>
        </p:txBody>
      </p:sp>
      <p:pic>
        <p:nvPicPr>
          <p:cNvPr id="4" name="Picture 5"/>
          <p:cNvPicPr>
            <a:picLocks noChangeAspect="1"/>
          </p:cNvPicPr>
          <p:nvPr userDrawn="1"/>
        </p:nvPicPr>
        <p:blipFill>
          <a:blip r:embed="rId2"/>
          <a:stretch>
            <a:fillRect/>
          </a:stretch>
        </p:blipFill>
        <p:spPr>
          <a:xfrm>
            <a:off x="2722599" y="2398059"/>
            <a:ext cx="3701046" cy="1225174"/>
          </a:xfrm>
          <a:prstGeom prst="rect">
            <a:avLst/>
          </a:prstGeom>
        </p:spPr>
      </p:pic>
    </p:spTree>
    <p:extLst>
      <p:ext uri="{BB962C8B-B14F-4D97-AF65-F5344CB8AC3E}">
        <p14:creationId xmlns:p14="http://schemas.microsoft.com/office/powerpoint/2010/main" val="195845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a:prstGeom prst="rect">
            <a:avLst/>
          </a:prstGeom>
        </p:spPr>
        <p:txBody>
          <a:bodyPr anchor="b">
            <a:normAutofit/>
          </a:bodyPr>
          <a:lstStyle>
            <a:lvl1pPr algn="ctr">
              <a:defRPr sz="3200">
                <a:solidFill>
                  <a:schemeClr val="tx2">
                    <a:lumMod val="50000"/>
                  </a:schemeClr>
                </a:solidFill>
              </a:defRPr>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3469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2" name="Titolo 1"/>
          <p:cNvSpPr>
            <a:spLocks noGrp="1"/>
          </p:cNvSpPr>
          <p:nvPr>
            <p:ph type="title"/>
          </p:nvPr>
        </p:nvSpPr>
        <p:spPr>
          <a:xfrm>
            <a:off x="511692" y="173739"/>
            <a:ext cx="7886700" cy="581174"/>
          </a:xfrm>
          <a:prstGeom prst="rect">
            <a:avLst/>
          </a:prstGeom>
        </p:spPr>
        <p:txBody>
          <a:bodyPr/>
          <a:lstStyle>
            <a:lvl1pPr algn="l">
              <a:defRPr sz="2200">
                <a:solidFill>
                  <a:schemeClr val="bg1"/>
                </a:solidFill>
                <a:latin typeface="Futura-Bold" pitchFamily="2" charset="0"/>
              </a:defRPr>
            </a:lvl1pPr>
          </a:lstStyle>
          <a:p>
            <a:r>
              <a:rPr lang="it-IT" smtClean="0"/>
              <a:t>Fare clic per modificare lo stile del titolo</a:t>
            </a:r>
            <a:endParaRPr lang="it-IT" dirty="0"/>
          </a:p>
        </p:txBody>
      </p:sp>
      <p:sp>
        <p:nvSpPr>
          <p:cNvPr id="10" name="Segnaposto testo 9"/>
          <p:cNvSpPr>
            <a:spLocks noGrp="1"/>
          </p:cNvSpPr>
          <p:nvPr>
            <p:ph type="body" sz="quarter" idx="10"/>
          </p:nvPr>
        </p:nvSpPr>
        <p:spPr>
          <a:xfrm>
            <a:off x="574398" y="1509528"/>
            <a:ext cx="7823994" cy="3711575"/>
          </a:xfrm>
        </p:spPr>
        <p:txBody>
          <a:bodyPr/>
          <a:lstStyle>
            <a:lvl1pPr marL="0" indent="0">
              <a:buNone/>
              <a:defRPr/>
            </a:lvl1pPr>
          </a:lstStyle>
          <a:p>
            <a:pPr lvl="0"/>
            <a:r>
              <a:rPr lang="it-IT" dirty="0" smtClean="0"/>
              <a:t>Fare clic per modificare stili del testo dello schema</a:t>
            </a:r>
          </a:p>
        </p:txBody>
      </p:sp>
    </p:spTree>
    <p:extLst>
      <p:ext uri="{BB962C8B-B14F-4D97-AF65-F5344CB8AC3E}">
        <p14:creationId xmlns:p14="http://schemas.microsoft.com/office/powerpoint/2010/main" val="105749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2" name="Titolo 1"/>
          <p:cNvSpPr>
            <a:spLocks noGrp="1"/>
          </p:cNvSpPr>
          <p:nvPr>
            <p:ph type="title"/>
          </p:nvPr>
        </p:nvSpPr>
        <p:spPr>
          <a:xfrm>
            <a:off x="405367" y="170122"/>
            <a:ext cx="7886700" cy="754912"/>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93674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yout3">
    <p:spTree>
      <p:nvGrpSpPr>
        <p:cNvPr id="1" name=""/>
        <p:cNvGrpSpPr/>
        <p:nvPr/>
      </p:nvGrpSpPr>
      <p:grpSpPr>
        <a:xfrm>
          <a:off x="0" y="0"/>
          <a:ext cx="0" cy="0"/>
          <a:chOff x="0" y="0"/>
          <a:chExt cx="0" cy="0"/>
        </a:xfrm>
      </p:grpSpPr>
      <p:sp>
        <p:nvSpPr>
          <p:cNvPr id="2" name="Titolo 1"/>
          <p:cNvSpPr>
            <a:spLocks noGrp="1"/>
          </p:cNvSpPr>
          <p:nvPr>
            <p:ph type="title"/>
          </p:nvPr>
        </p:nvSpPr>
        <p:spPr>
          <a:xfrm>
            <a:off x="384101" y="0"/>
            <a:ext cx="7886700" cy="1325563"/>
          </a:xfrm>
          <a:prstGeom prst="rect">
            <a:avLst/>
          </a:prstGeom>
        </p:spPr>
        <p:txBody>
          <a:bodyPr/>
          <a:lstStyle>
            <a:lvl1pPr>
              <a:defRPr sz="2250" b="1">
                <a:solidFill>
                  <a:schemeClr val="bg1"/>
                </a:solidFill>
                <a:latin typeface="Futura (Light)" panose="020B7200000000000000" pitchFamily="34" charset="0"/>
              </a:defRPr>
            </a:lvl1pPr>
          </a:lstStyle>
          <a:p>
            <a:r>
              <a:rPr lang="it-IT" smtClean="0"/>
              <a:t>Fare clic per modificare lo stile del titolo</a:t>
            </a:r>
            <a:endParaRPr lang="it-IT" dirty="0"/>
          </a:p>
        </p:txBody>
      </p:sp>
    </p:spTree>
    <p:extLst>
      <p:ext uri="{BB962C8B-B14F-4D97-AF65-F5344CB8AC3E}">
        <p14:creationId xmlns:p14="http://schemas.microsoft.com/office/powerpoint/2010/main" val="2849742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10"/>
          <p:cNvSpPr txBox="1"/>
          <p:nvPr userDrawn="1"/>
        </p:nvSpPr>
        <p:spPr>
          <a:xfrm>
            <a:off x="4332720" y="6485950"/>
            <a:ext cx="478560" cy="307777"/>
          </a:xfrm>
          <a:prstGeom prst="rect">
            <a:avLst/>
          </a:prstGeom>
          <a:noFill/>
        </p:spPr>
        <p:txBody>
          <a:bodyPr wrap="square" rtlCol="0">
            <a:spAutoFit/>
          </a:bodyPr>
          <a:lstStyle/>
          <a:p>
            <a:fld id="{604C172C-A692-0448-8A0E-8BF074BD0FC0}" type="slidenum">
              <a:rPr lang="en-US" sz="1400" smtClean="0">
                <a:solidFill>
                  <a:srgbClr val="A6A6A6"/>
                </a:solidFill>
                <a:latin typeface="Helvetica"/>
                <a:cs typeface="Helvetica"/>
              </a:rPr>
              <a:pPr/>
              <a:t>‹N›</a:t>
            </a:fld>
            <a:endParaRPr lang="en-US" dirty="0">
              <a:solidFill>
                <a:srgbClr val="A6A6A6"/>
              </a:solidFill>
              <a:latin typeface="Helvetica"/>
              <a:cs typeface="Helvetica"/>
            </a:endParaRPr>
          </a:p>
        </p:txBody>
      </p:sp>
      <p:sp>
        <p:nvSpPr>
          <p:cNvPr id="3" name="Rettangolo 9"/>
          <p:cNvSpPr/>
          <p:nvPr userDrawn="1"/>
        </p:nvSpPr>
        <p:spPr>
          <a:xfrm>
            <a:off x="6624595" y="6378357"/>
            <a:ext cx="2433292" cy="386003"/>
          </a:xfrm>
          <a:prstGeom prst="rect">
            <a:avLst/>
          </a:prstGeom>
        </p:spPr>
        <p:txBody>
          <a:bodyPr wrap="square">
            <a:spAutoFit/>
          </a:bodyPr>
          <a:lstStyle/>
          <a:p>
            <a:pPr algn="r" fontAlgn="base">
              <a:lnSpc>
                <a:spcPct val="95000"/>
              </a:lnSpc>
              <a:spcBef>
                <a:spcPct val="0"/>
              </a:spcBef>
              <a:spcAft>
                <a:spcPct val="0"/>
              </a:spcAft>
            </a:pPr>
            <a:r>
              <a:rPr lang="en-US" sz="1000" kern="1200" dirty="0" smtClean="0">
                <a:solidFill>
                  <a:srgbClr val="A6A6A6"/>
                </a:solidFill>
                <a:latin typeface="Helvetica"/>
                <a:ea typeface="+mn-ea"/>
                <a:cs typeface="Helvetica"/>
              </a:rPr>
              <a:t>©2015 </a:t>
            </a:r>
            <a:r>
              <a:rPr lang="en-US" sz="1000" kern="1200" dirty="0" err="1" smtClean="0">
                <a:solidFill>
                  <a:srgbClr val="A6A6A6"/>
                </a:solidFill>
                <a:latin typeface="Helvetica"/>
                <a:ea typeface="+mn-ea"/>
                <a:cs typeface="Helvetica"/>
              </a:rPr>
              <a:t>Sintesi</a:t>
            </a:r>
            <a:r>
              <a:rPr lang="en-US" sz="1000" kern="1200" dirty="0" smtClean="0">
                <a:solidFill>
                  <a:srgbClr val="A6A6A6"/>
                </a:solidFill>
                <a:latin typeface="Helvetica"/>
                <a:ea typeface="+mn-ea"/>
                <a:cs typeface="Helvetica"/>
              </a:rPr>
              <a:t> </a:t>
            </a:r>
            <a:r>
              <a:rPr lang="en-US" sz="1000" dirty="0" err="1" smtClean="0">
                <a:solidFill>
                  <a:srgbClr val="A6A6A6"/>
                </a:solidFill>
                <a:latin typeface="Helvetica"/>
                <a:cs typeface="Helvetica"/>
              </a:rPr>
              <a:t>S.p.A</a:t>
            </a:r>
            <a:endParaRPr lang="en-US" sz="1000" dirty="0" smtClean="0">
              <a:solidFill>
                <a:srgbClr val="A6A6A6"/>
              </a:solidFill>
              <a:latin typeface="Helvetica"/>
              <a:cs typeface="Helvetica"/>
            </a:endParaRPr>
          </a:p>
          <a:p>
            <a:pPr marL="0" indent="0" algn="r" rtl="0" fontAlgn="base">
              <a:lnSpc>
                <a:spcPct val="95000"/>
              </a:lnSpc>
              <a:spcBef>
                <a:spcPct val="0"/>
              </a:spcBef>
              <a:spcAft>
                <a:spcPct val="0"/>
              </a:spcAft>
            </a:pPr>
            <a:r>
              <a:rPr lang="en-US" sz="1000" kern="1200" dirty="0" smtClean="0">
                <a:solidFill>
                  <a:srgbClr val="A6A6A6"/>
                </a:solidFill>
                <a:latin typeface="Helvetica"/>
                <a:ea typeface="+mn-ea"/>
                <a:cs typeface="Helvetica"/>
              </a:rPr>
              <a:t>Proprietary and Confidential</a:t>
            </a:r>
            <a:endParaRPr lang="en-US" sz="1000" kern="1200" dirty="0">
              <a:solidFill>
                <a:srgbClr val="A6A6A6"/>
              </a:solidFill>
              <a:latin typeface="Helvetica"/>
              <a:ea typeface="+mn-ea"/>
              <a:cs typeface="Helvetica"/>
            </a:endParaRPr>
          </a:p>
        </p:txBody>
      </p:sp>
      <p:pic>
        <p:nvPicPr>
          <p:cNvPr id="4" name="Picture 3"/>
          <p:cNvPicPr>
            <a:picLocks noChangeAspect="1"/>
          </p:cNvPicPr>
          <p:nvPr userDrawn="1"/>
        </p:nvPicPr>
        <p:blipFill>
          <a:blip r:embed="rId4"/>
          <a:stretch>
            <a:fillRect/>
          </a:stretch>
        </p:blipFill>
        <p:spPr>
          <a:xfrm>
            <a:off x="563700" y="6426957"/>
            <a:ext cx="960301" cy="336456"/>
          </a:xfrm>
          <a:prstGeom prst="rect">
            <a:avLst/>
          </a:prstGeom>
        </p:spPr>
      </p:pic>
      <p:sp>
        <p:nvSpPr>
          <p:cNvPr id="5" name="Rectangle 4"/>
          <p:cNvSpPr/>
          <p:nvPr userDrawn="1"/>
        </p:nvSpPr>
        <p:spPr>
          <a:xfrm>
            <a:off x="0" y="-2"/>
            <a:ext cx="9144000" cy="857013"/>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5"/>
          <a:srcRect l="45294" b="30950"/>
          <a:stretch/>
        </p:blipFill>
        <p:spPr>
          <a:xfrm rot="10800000">
            <a:off x="7701279" y="0"/>
            <a:ext cx="1442719" cy="961284"/>
          </a:xfrm>
          <a:prstGeom prst="rect">
            <a:avLst/>
          </a:prstGeom>
        </p:spPr>
      </p:pic>
      <p:cxnSp>
        <p:nvCxnSpPr>
          <p:cNvPr id="9" name="Straight Connector 8"/>
          <p:cNvCxnSpPr/>
          <p:nvPr userDrawn="1"/>
        </p:nvCxnSpPr>
        <p:spPr>
          <a:xfrm>
            <a:off x="0" y="6238240"/>
            <a:ext cx="9144000" cy="0"/>
          </a:xfrm>
          <a:prstGeom prst="line">
            <a:avLst/>
          </a:prstGeom>
          <a:ln w="6350"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31"/>
          <p:cNvSpPr/>
          <p:nvPr userDrawn="1"/>
        </p:nvSpPr>
        <p:spPr>
          <a:xfrm>
            <a:off x="-8467" y="0"/>
            <a:ext cx="9144000" cy="6858000"/>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609333"/>
      </p:ext>
    </p:extLst>
  </p:cSld>
  <p:clrMap bg1="lt1" tx1="dk1" bg2="lt2" tx2="dk2" accent1="accent1" accent2="accent2" accent3="accent3" accent4="accent4" accent5="accent5" accent6="accent6" hlink="hlink" folHlink="folHlink"/>
  <p:sldLayoutIdLst>
    <p:sldLayoutId id="2147483682"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10"/>
          <p:cNvSpPr txBox="1"/>
          <p:nvPr/>
        </p:nvSpPr>
        <p:spPr>
          <a:xfrm>
            <a:off x="4332720" y="6485951"/>
            <a:ext cx="478560" cy="253916"/>
          </a:xfrm>
          <a:prstGeom prst="rect">
            <a:avLst/>
          </a:prstGeom>
          <a:noFill/>
        </p:spPr>
        <p:txBody>
          <a:bodyPr wrap="square" rtlCol="0">
            <a:spAutoFit/>
          </a:bodyPr>
          <a:lstStyle/>
          <a:p>
            <a:fld id="{604C172C-A692-0448-8A0E-8BF074BD0FC0}" type="slidenum">
              <a:rPr lang="en-US" sz="1050" smtClean="0">
                <a:solidFill>
                  <a:srgbClr val="A6A6A6"/>
                </a:solidFill>
                <a:latin typeface="Helvetica"/>
                <a:cs typeface="Helvetica"/>
              </a:rPr>
              <a:pPr/>
              <a:t>‹N›</a:t>
            </a:fld>
            <a:endParaRPr lang="en-US" sz="1350" dirty="0">
              <a:solidFill>
                <a:srgbClr val="A6A6A6"/>
              </a:solidFill>
              <a:latin typeface="Helvetica"/>
              <a:cs typeface="Helvetica"/>
            </a:endParaRPr>
          </a:p>
        </p:txBody>
      </p:sp>
      <p:sp>
        <p:nvSpPr>
          <p:cNvPr id="3" name="Rettangolo 9"/>
          <p:cNvSpPr/>
          <p:nvPr/>
        </p:nvSpPr>
        <p:spPr>
          <a:xfrm>
            <a:off x="6624596" y="6378358"/>
            <a:ext cx="2433292" cy="311624"/>
          </a:xfrm>
          <a:prstGeom prst="rect">
            <a:avLst/>
          </a:prstGeom>
        </p:spPr>
        <p:txBody>
          <a:bodyPr wrap="square">
            <a:spAutoFit/>
          </a:bodyPr>
          <a:lstStyle/>
          <a:p>
            <a:pPr algn="r" fontAlgn="base">
              <a:lnSpc>
                <a:spcPct val="95000"/>
              </a:lnSpc>
              <a:spcBef>
                <a:spcPct val="0"/>
              </a:spcBef>
              <a:spcAft>
                <a:spcPct val="0"/>
              </a:spcAft>
            </a:pPr>
            <a:r>
              <a:rPr lang="en-US" sz="750" kern="1200" dirty="0" smtClean="0">
                <a:solidFill>
                  <a:srgbClr val="A6A6A6"/>
                </a:solidFill>
                <a:latin typeface="Helvetica"/>
                <a:ea typeface="+mn-ea"/>
                <a:cs typeface="Helvetica"/>
              </a:rPr>
              <a:t>©2015 </a:t>
            </a:r>
            <a:r>
              <a:rPr lang="en-US" sz="750" kern="1200" dirty="0" err="1" smtClean="0">
                <a:solidFill>
                  <a:srgbClr val="A6A6A6"/>
                </a:solidFill>
                <a:latin typeface="Helvetica"/>
                <a:ea typeface="+mn-ea"/>
                <a:cs typeface="Helvetica"/>
              </a:rPr>
              <a:t>Sintesi</a:t>
            </a:r>
            <a:r>
              <a:rPr lang="en-US" sz="750" kern="1200" dirty="0" smtClean="0">
                <a:solidFill>
                  <a:srgbClr val="A6A6A6"/>
                </a:solidFill>
                <a:latin typeface="Helvetica"/>
                <a:ea typeface="+mn-ea"/>
                <a:cs typeface="Helvetica"/>
              </a:rPr>
              <a:t> </a:t>
            </a:r>
            <a:r>
              <a:rPr lang="en-US" sz="750" dirty="0" err="1" smtClean="0">
                <a:solidFill>
                  <a:srgbClr val="A6A6A6"/>
                </a:solidFill>
                <a:latin typeface="Helvetica"/>
                <a:cs typeface="Helvetica"/>
              </a:rPr>
              <a:t>S.p.A</a:t>
            </a:r>
            <a:endParaRPr lang="en-US" sz="750" dirty="0" smtClean="0">
              <a:solidFill>
                <a:srgbClr val="A6A6A6"/>
              </a:solidFill>
              <a:latin typeface="Helvetica"/>
              <a:cs typeface="Helvetica"/>
            </a:endParaRPr>
          </a:p>
          <a:p>
            <a:pPr marL="0" indent="0" algn="r" rtl="0" fontAlgn="base">
              <a:lnSpc>
                <a:spcPct val="95000"/>
              </a:lnSpc>
              <a:spcBef>
                <a:spcPct val="0"/>
              </a:spcBef>
              <a:spcAft>
                <a:spcPct val="0"/>
              </a:spcAft>
            </a:pPr>
            <a:r>
              <a:rPr lang="en-US" sz="750" kern="1200" dirty="0" smtClean="0">
                <a:solidFill>
                  <a:srgbClr val="A6A6A6"/>
                </a:solidFill>
                <a:latin typeface="Helvetica"/>
                <a:ea typeface="+mn-ea"/>
                <a:cs typeface="Helvetica"/>
              </a:rPr>
              <a:t>Proprietary and Confidential</a:t>
            </a:r>
            <a:endParaRPr lang="en-US" sz="750" kern="1200" dirty="0">
              <a:solidFill>
                <a:srgbClr val="A6A6A6"/>
              </a:solidFill>
              <a:latin typeface="Helvetica"/>
              <a:ea typeface="+mn-ea"/>
              <a:cs typeface="Helvetica"/>
            </a:endParaRPr>
          </a:p>
        </p:txBody>
      </p:sp>
      <p:pic>
        <p:nvPicPr>
          <p:cNvPr id="4" name="Picture 3"/>
          <p:cNvPicPr>
            <a:picLocks noChangeAspect="1"/>
          </p:cNvPicPr>
          <p:nvPr/>
        </p:nvPicPr>
        <p:blipFill>
          <a:blip r:embed="rId6"/>
          <a:stretch>
            <a:fillRect/>
          </a:stretch>
        </p:blipFill>
        <p:spPr>
          <a:xfrm>
            <a:off x="563701" y="6426957"/>
            <a:ext cx="960301" cy="336456"/>
          </a:xfrm>
          <a:prstGeom prst="rect">
            <a:avLst/>
          </a:prstGeom>
        </p:spPr>
      </p:pic>
      <p:sp>
        <p:nvSpPr>
          <p:cNvPr id="5" name="Rectangle 4"/>
          <p:cNvSpPr/>
          <p:nvPr/>
        </p:nvSpPr>
        <p:spPr>
          <a:xfrm>
            <a:off x="0" y="-2"/>
            <a:ext cx="9144000" cy="857013"/>
          </a:xfrm>
          <a:prstGeom prst="rect">
            <a:avLst/>
          </a:prstGeom>
          <a:solidFill>
            <a:schemeClr val="accent1">
              <a:lumMod val="50000"/>
            </a:schemeClr>
          </a:solidFill>
          <a:ln w="9525"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rotWithShape="1">
          <a:blip r:embed="rId7"/>
          <a:srcRect l="45294" b="30950"/>
          <a:stretch/>
        </p:blipFill>
        <p:spPr>
          <a:xfrm rot="10800000">
            <a:off x="7701280" y="0"/>
            <a:ext cx="1442719" cy="961284"/>
          </a:xfrm>
          <a:prstGeom prst="rect">
            <a:avLst/>
          </a:prstGeom>
        </p:spPr>
      </p:pic>
      <p:cxnSp>
        <p:nvCxnSpPr>
          <p:cNvPr id="9" name="Straight Connector 8"/>
          <p:cNvCxnSpPr/>
          <p:nvPr/>
        </p:nvCxnSpPr>
        <p:spPr>
          <a:xfrm>
            <a:off x="0" y="6238240"/>
            <a:ext cx="9144000" cy="0"/>
          </a:xfrm>
          <a:prstGeom prst="line">
            <a:avLst/>
          </a:prstGeom>
          <a:ln w="6350" cmpd="sng">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Segnaposto titolo 1"/>
          <p:cNvSpPr>
            <a:spLocks noGrp="1"/>
          </p:cNvSpPr>
          <p:nvPr>
            <p:ph type="title"/>
          </p:nvPr>
        </p:nvSpPr>
        <p:spPr>
          <a:xfrm>
            <a:off x="628650" y="189241"/>
            <a:ext cx="7886700" cy="491886"/>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8" name="Segnaposto testo 7"/>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6096372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342900" rtl="0" eaLnBrk="1" latinLnBrk="0" hangingPunct="1">
        <a:spcBef>
          <a:spcPct val="0"/>
        </a:spcBef>
        <a:buNone/>
        <a:defRPr sz="2200" b="1" kern="120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1pPr>
      <a:lvl2pPr marL="557213" indent="-214313"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3pPr>
      <a:lvl4pPr marL="1200150" indent="-171450"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4pPr>
      <a:lvl5pPr marL="1543050" indent="-171450" algn="l" defTabSz="342900" rtl="0" eaLnBrk="1" latinLnBrk="0" hangingPunct="1">
        <a:spcBef>
          <a:spcPct val="20000"/>
        </a:spcBef>
        <a:buFont typeface="Arial"/>
        <a:buChar char="»"/>
        <a:defRPr sz="1600" kern="1200">
          <a:solidFill>
            <a:schemeClr val="tx2">
              <a:lumMod val="50000"/>
            </a:schemeClr>
          </a:solidFill>
          <a:latin typeface="+mn-lt"/>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9" y="2946219"/>
            <a:ext cx="8229600" cy="532719"/>
          </a:xfrm>
        </p:spPr>
        <p:txBody>
          <a:bodyPr/>
          <a:lstStyle/>
          <a:p>
            <a:r>
              <a:rPr lang="it-IT" dirty="0" smtClean="0">
                <a:latin typeface="Futura-Book" pitchFamily="2" charset="0"/>
              </a:rPr>
              <a:t>Il microclima</a:t>
            </a:r>
            <a:endParaRPr lang="it-IT" dirty="0">
              <a:latin typeface="Futura-Book" pitchFamily="2" charset="0"/>
            </a:endParaRPr>
          </a:p>
        </p:txBody>
      </p:sp>
      <p:sp>
        <p:nvSpPr>
          <p:cNvPr id="3" name="Segnaposto contenuto 2"/>
          <p:cNvSpPr>
            <a:spLocks noGrp="1"/>
          </p:cNvSpPr>
          <p:nvPr>
            <p:ph sz="quarter" idx="10"/>
          </p:nvPr>
        </p:nvSpPr>
        <p:spPr>
          <a:xfrm>
            <a:off x="457199" y="4058044"/>
            <a:ext cx="4167051" cy="381000"/>
          </a:xfrm>
        </p:spPr>
        <p:txBody>
          <a:bodyPr/>
          <a:lstStyle/>
          <a:p>
            <a:r>
              <a:rPr lang="it-IT" dirty="0" smtClean="0">
                <a:latin typeface="Futura-Book" pitchFamily="2" charset="0"/>
              </a:rPr>
              <a:t>Formazione dei lavoratori</a:t>
            </a:r>
            <a:endParaRPr lang="it-IT" dirty="0">
              <a:latin typeface="Futura-Book" pitchFamily="2" charset="0"/>
            </a:endParaRPr>
          </a:p>
        </p:txBody>
      </p:sp>
      <p:sp>
        <p:nvSpPr>
          <p:cNvPr id="4" name="Segnaposto contenuto 3"/>
          <p:cNvSpPr>
            <a:spLocks noGrp="1"/>
          </p:cNvSpPr>
          <p:nvPr>
            <p:ph sz="quarter" idx="11"/>
          </p:nvPr>
        </p:nvSpPr>
        <p:spPr>
          <a:xfrm>
            <a:off x="6089393" y="6011863"/>
            <a:ext cx="3086615" cy="457200"/>
          </a:xfrm>
        </p:spPr>
        <p:txBody>
          <a:bodyPr/>
          <a:lstStyle/>
          <a:p>
            <a:endParaRPr lang="it-IT" dirty="0"/>
          </a:p>
        </p:txBody>
      </p:sp>
    </p:spTree>
    <p:extLst>
      <p:ext uri="{BB962C8B-B14F-4D97-AF65-F5344CB8AC3E}">
        <p14:creationId xmlns:p14="http://schemas.microsoft.com/office/powerpoint/2010/main" val="1869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 del rischio</a:t>
            </a:r>
            <a:endParaRPr lang="it-IT" dirty="0"/>
          </a:p>
        </p:txBody>
      </p:sp>
      <p:sp>
        <p:nvSpPr>
          <p:cNvPr id="3" name="Segnaposto testo 2"/>
          <p:cNvSpPr>
            <a:spLocks noGrp="1"/>
          </p:cNvSpPr>
          <p:nvPr>
            <p:ph type="body" sz="quarter" idx="10"/>
          </p:nvPr>
        </p:nvSpPr>
        <p:spPr/>
        <p:txBody>
          <a:bodyPr>
            <a:normAutofit/>
          </a:bodyPr>
          <a:lstStyle/>
          <a:p>
            <a:pPr algn="just" eaLnBrk="0" hangingPunct="0">
              <a:lnSpc>
                <a:spcPct val="200000"/>
              </a:lnSpc>
              <a:defRPr/>
            </a:pPr>
            <a:r>
              <a:rPr lang="it-IT" sz="2000" dirty="0" smtClean="0">
                <a:solidFill>
                  <a:schemeClr val="tx1"/>
                </a:solidFill>
                <a:cs typeface="Times New Roman" pitchFamily="18" charset="0"/>
              </a:rPr>
              <a:t>La normativa tecnica propone una metodologia per la valutazione del confort microclimatico basata su quantità dette indicatori (o indici) sintetici di qualità (o di rischio), che condensano in un numero minimo di valori numerici tutta l’informazione necessaria alla formulazione di un giudizio di accettabilità o inaccettabilità di un ambiente termico</a:t>
            </a:r>
            <a:endParaRPr lang="it-IT" sz="2000" dirty="0">
              <a:solidFill>
                <a:schemeClr val="tx1"/>
              </a:solidFill>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 del rischio</a:t>
            </a:r>
            <a:endParaRPr lang="it-IT" dirty="0"/>
          </a:p>
        </p:txBody>
      </p:sp>
      <p:sp>
        <p:nvSpPr>
          <p:cNvPr id="4" name="Rectangle 2"/>
          <p:cNvSpPr>
            <a:spLocks noGrp="1" noChangeArrowheads="1"/>
          </p:cNvSpPr>
          <p:nvPr>
            <p:ph type="body" sz="quarter" idx="10"/>
          </p:nvPr>
        </p:nvSpPr>
        <p:spPr bwMode="auto">
          <a:xfrm>
            <a:off x="574398" y="1509528"/>
            <a:ext cx="7823994" cy="2332946"/>
          </a:xfrm>
          <a:prstGeom prst="rect">
            <a:avLst/>
          </a:prstGeom>
          <a:noFill/>
          <a:ln w="9525">
            <a:noFill/>
            <a:miter lim="800000"/>
            <a:headEnd/>
            <a:tailEnd/>
          </a:ln>
        </p:spPr>
        <p:txBody>
          <a:bodyPr>
            <a:spAutoFit/>
          </a:bodyPr>
          <a:lstStyle/>
          <a:p>
            <a:pPr indent="-228600" algn="just">
              <a:tabLst>
                <a:tab pos="180975" algn="l"/>
                <a:tab pos="228600" algn="l"/>
              </a:tabLst>
            </a:pPr>
            <a:r>
              <a:rPr lang="en-US" sz="2000" dirty="0">
                <a:solidFill>
                  <a:schemeClr val="tx1"/>
                </a:solidFill>
                <a:latin typeface="+mj-lt"/>
              </a:rPr>
              <a:t>Per </a:t>
            </a:r>
            <a:r>
              <a:rPr lang="en-US" sz="2000" dirty="0" err="1">
                <a:solidFill>
                  <a:schemeClr val="tx1"/>
                </a:solidFill>
                <a:latin typeface="+mj-lt"/>
              </a:rPr>
              <a:t>il</a:t>
            </a:r>
            <a:r>
              <a:rPr lang="en-US" sz="2000" dirty="0">
                <a:solidFill>
                  <a:schemeClr val="tx1"/>
                </a:solidFill>
                <a:latin typeface="+mj-lt"/>
              </a:rPr>
              <a:t> </a:t>
            </a:r>
            <a:r>
              <a:rPr lang="en-US" sz="2000" dirty="0" err="1">
                <a:solidFill>
                  <a:schemeClr val="tx1"/>
                </a:solidFill>
                <a:latin typeface="+mj-lt"/>
              </a:rPr>
              <a:t>calcolo</a:t>
            </a:r>
            <a:r>
              <a:rPr lang="en-US" sz="2000" dirty="0">
                <a:solidFill>
                  <a:schemeClr val="tx1"/>
                </a:solidFill>
                <a:latin typeface="+mj-lt"/>
              </a:rPr>
              <a:t> </a:t>
            </a:r>
            <a:r>
              <a:rPr lang="en-US" sz="2000" dirty="0" err="1">
                <a:solidFill>
                  <a:schemeClr val="tx1"/>
                </a:solidFill>
                <a:latin typeface="+mj-lt"/>
              </a:rPr>
              <a:t>degli</a:t>
            </a:r>
            <a:r>
              <a:rPr lang="en-US" sz="2000" dirty="0">
                <a:solidFill>
                  <a:schemeClr val="tx1"/>
                </a:solidFill>
                <a:latin typeface="+mj-lt"/>
              </a:rPr>
              <a:t> </a:t>
            </a:r>
            <a:r>
              <a:rPr lang="en-US" sz="2000" dirty="0" err="1">
                <a:solidFill>
                  <a:schemeClr val="tx1"/>
                </a:solidFill>
                <a:latin typeface="+mj-lt"/>
              </a:rPr>
              <a:t>indici</a:t>
            </a:r>
            <a:r>
              <a:rPr lang="en-US" sz="2000" dirty="0">
                <a:solidFill>
                  <a:schemeClr val="tx1"/>
                </a:solidFill>
                <a:latin typeface="+mj-lt"/>
              </a:rPr>
              <a:t> </a:t>
            </a:r>
            <a:r>
              <a:rPr lang="en-US" sz="2000" dirty="0" err="1">
                <a:solidFill>
                  <a:schemeClr val="tx1"/>
                </a:solidFill>
                <a:latin typeface="+mj-lt"/>
              </a:rPr>
              <a:t>microclimatici</a:t>
            </a:r>
            <a:r>
              <a:rPr lang="en-US" sz="2000" dirty="0">
                <a:solidFill>
                  <a:schemeClr val="tx1"/>
                </a:solidFill>
                <a:latin typeface="+mj-lt"/>
              </a:rPr>
              <a:t> </a:t>
            </a:r>
            <a:r>
              <a:rPr lang="en-US" sz="2000" dirty="0" err="1">
                <a:solidFill>
                  <a:schemeClr val="tx1"/>
                </a:solidFill>
                <a:latin typeface="+mj-lt"/>
              </a:rPr>
              <a:t>sono</a:t>
            </a:r>
            <a:r>
              <a:rPr lang="en-US" sz="2000" dirty="0">
                <a:solidFill>
                  <a:schemeClr val="tx1"/>
                </a:solidFill>
                <a:latin typeface="+mj-lt"/>
              </a:rPr>
              <a:t> state </a:t>
            </a:r>
            <a:r>
              <a:rPr lang="en-US" sz="2000" dirty="0" err="1">
                <a:solidFill>
                  <a:schemeClr val="tx1"/>
                </a:solidFill>
                <a:latin typeface="+mj-lt"/>
              </a:rPr>
              <a:t>collegate</a:t>
            </a:r>
            <a:r>
              <a:rPr lang="en-US" sz="2000" dirty="0">
                <a:solidFill>
                  <a:schemeClr val="tx1"/>
                </a:solidFill>
                <a:latin typeface="+mj-lt"/>
              </a:rPr>
              <a:t> al </a:t>
            </a:r>
            <a:r>
              <a:rPr lang="en-US" sz="2000" dirty="0" err="1">
                <a:solidFill>
                  <a:schemeClr val="tx1"/>
                </a:solidFill>
                <a:latin typeface="+mj-lt"/>
              </a:rPr>
              <a:t>multiacquisitore</a:t>
            </a:r>
            <a:r>
              <a:rPr lang="en-US" sz="2000" dirty="0">
                <a:solidFill>
                  <a:schemeClr val="tx1"/>
                </a:solidFill>
                <a:latin typeface="+mj-lt"/>
              </a:rPr>
              <a:t> BABUC le </a:t>
            </a:r>
            <a:r>
              <a:rPr lang="en-US" sz="2000" dirty="0" err="1">
                <a:solidFill>
                  <a:schemeClr val="tx1"/>
                </a:solidFill>
                <a:latin typeface="+mj-lt"/>
              </a:rPr>
              <a:t>seguenti</a:t>
            </a:r>
            <a:r>
              <a:rPr lang="en-US" sz="2000" dirty="0">
                <a:solidFill>
                  <a:schemeClr val="tx1"/>
                </a:solidFill>
                <a:latin typeface="+mj-lt"/>
              </a:rPr>
              <a:t> </a:t>
            </a:r>
            <a:r>
              <a:rPr lang="en-US" sz="2000" dirty="0" err="1">
                <a:solidFill>
                  <a:schemeClr val="tx1"/>
                </a:solidFill>
                <a:latin typeface="+mj-lt"/>
              </a:rPr>
              <a:t>sonde</a:t>
            </a:r>
            <a:r>
              <a:rPr lang="en-US" sz="2000" dirty="0">
                <a:solidFill>
                  <a:schemeClr val="tx1"/>
                </a:solidFill>
                <a:latin typeface="+mj-lt"/>
              </a:rPr>
              <a:t>:</a:t>
            </a:r>
            <a:endParaRPr lang="en-US" sz="2000" dirty="0">
              <a:solidFill>
                <a:schemeClr val="tx1"/>
              </a:solidFill>
              <a:latin typeface="+mj-lt"/>
              <a:cs typeface="Times New Roman" pitchFamily="18" charset="0"/>
            </a:endParaRPr>
          </a:p>
          <a:p>
            <a:pPr indent="-228600" algn="just" eaLnBrk="0" hangingPunct="0">
              <a:tabLst>
                <a:tab pos="180975" algn="l"/>
                <a:tab pos="228600" algn="l"/>
              </a:tabLst>
            </a:pPr>
            <a:r>
              <a:rPr lang="en-US" sz="2000" dirty="0">
                <a:solidFill>
                  <a:schemeClr val="tx1"/>
                </a:solidFill>
                <a:latin typeface="+mj-lt"/>
              </a:rPr>
              <a:t> </a:t>
            </a:r>
            <a:endParaRPr lang="en-US" sz="2000" dirty="0">
              <a:solidFill>
                <a:schemeClr val="tx1"/>
              </a:solidFill>
              <a:latin typeface="+mj-lt"/>
              <a:cs typeface="Times New Roman" pitchFamily="18" charset="0"/>
            </a:endParaRPr>
          </a:p>
          <a:p>
            <a:pPr indent="-228600" algn="just" eaLnBrk="0" hangingPunct="0">
              <a:tabLst>
                <a:tab pos="180975" algn="l"/>
                <a:tab pos="228600" algn="l"/>
              </a:tabLst>
            </a:pPr>
            <a:r>
              <a:rPr lang="en-US" sz="2800" dirty="0">
                <a:solidFill>
                  <a:schemeClr val="tx1"/>
                </a:solidFill>
                <a:latin typeface="+mj-lt"/>
                <a:cs typeface="Times New Roman" pitchFamily="18" charset="0"/>
              </a:rPr>
              <a:t>-</a:t>
            </a:r>
            <a:r>
              <a:rPr lang="en-US" sz="2800" b="1" dirty="0">
                <a:solidFill>
                  <a:schemeClr val="tx1"/>
                </a:solidFill>
                <a:latin typeface="+mj-lt"/>
                <a:cs typeface="Times New Roman" pitchFamily="18" charset="0"/>
              </a:rPr>
              <a:t> </a:t>
            </a:r>
            <a:r>
              <a:rPr lang="en-US" sz="2000" b="1" i="1" dirty="0" err="1" smtClean="0">
                <a:solidFill>
                  <a:schemeClr val="tx1"/>
                </a:solidFill>
                <a:latin typeface="+mj-lt"/>
              </a:rPr>
              <a:t>Sonda</a:t>
            </a:r>
            <a:r>
              <a:rPr lang="en-US" sz="2000" b="1" i="1" dirty="0" smtClean="0">
                <a:solidFill>
                  <a:schemeClr val="tx1"/>
                </a:solidFill>
                <a:latin typeface="+mj-lt"/>
              </a:rPr>
              <a:t> </a:t>
            </a:r>
            <a:r>
              <a:rPr lang="en-US" sz="2000" b="1" i="1" dirty="0" err="1">
                <a:solidFill>
                  <a:schemeClr val="tx1"/>
                </a:solidFill>
                <a:latin typeface="+mj-lt"/>
              </a:rPr>
              <a:t>psicrometrica</a:t>
            </a:r>
            <a:r>
              <a:rPr lang="en-US" sz="2000" b="1" i="1" dirty="0">
                <a:solidFill>
                  <a:schemeClr val="tx1"/>
                </a:solidFill>
                <a:latin typeface="+mj-lt"/>
              </a:rPr>
              <a:t> a </a:t>
            </a:r>
            <a:r>
              <a:rPr lang="en-US" sz="2000" b="1" i="1" dirty="0" err="1">
                <a:solidFill>
                  <a:schemeClr val="tx1"/>
                </a:solidFill>
                <a:latin typeface="+mj-lt"/>
              </a:rPr>
              <a:t>ventilazione</a:t>
            </a:r>
            <a:r>
              <a:rPr lang="en-US" sz="2000" b="1" i="1" dirty="0">
                <a:solidFill>
                  <a:schemeClr val="tx1"/>
                </a:solidFill>
                <a:latin typeface="+mj-lt"/>
              </a:rPr>
              <a:t> </a:t>
            </a:r>
            <a:r>
              <a:rPr lang="en-US" sz="2000" b="1" i="1" dirty="0" err="1">
                <a:solidFill>
                  <a:schemeClr val="tx1"/>
                </a:solidFill>
                <a:latin typeface="+mj-lt"/>
              </a:rPr>
              <a:t>forzata</a:t>
            </a:r>
            <a:r>
              <a:rPr lang="en-US" sz="2400" b="1" dirty="0">
                <a:solidFill>
                  <a:schemeClr val="tx1"/>
                </a:solidFill>
                <a:latin typeface="+mj-lt"/>
              </a:rPr>
              <a:t>. </a:t>
            </a:r>
            <a:endParaRPr lang="en-US" sz="2400" b="1" dirty="0" smtClean="0">
              <a:solidFill>
                <a:schemeClr val="tx1"/>
              </a:solidFill>
              <a:latin typeface="+mj-lt"/>
            </a:endParaRPr>
          </a:p>
          <a:p>
            <a:pPr indent="-228600" algn="just" eaLnBrk="0" hangingPunct="0">
              <a:tabLst>
                <a:tab pos="180975" algn="l"/>
                <a:tab pos="228600" algn="l"/>
              </a:tabLst>
            </a:pPr>
            <a:endParaRPr lang="en-US" sz="2000" dirty="0">
              <a:solidFill>
                <a:schemeClr val="tx1"/>
              </a:solidFill>
              <a:latin typeface="+mj-lt"/>
              <a:cs typeface="Times New Roman" pitchFamily="18" charset="0"/>
            </a:endParaRPr>
          </a:p>
          <a:p>
            <a:pPr indent="-228600" algn="just" eaLnBrk="0" hangingPunct="0">
              <a:tabLst>
                <a:tab pos="180975" algn="l"/>
                <a:tab pos="228600" algn="l"/>
              </a:tabLst>
            </a:pPr>
            <a:endParaRPr lang="en-US" sz="2000" dirty="0">
              <a:solidFill>
                <a:schemeClr val="tx1"/>
              </a:solidFill>
              <a:latin typeface="+mj-lt"/>
            </a:endParaRPr>
          </a:p>
        </p:txBody>
      </p:sp>
      <p:sp>
        <p:nvSpPr>
          <p:cNvPr id="5" name="Rectangle 2"/>
          <p:cNvSpPr txBox="1">
            <a:spLocks noChangeArrowheads="1"/>
          </p:cNvSpPr>
          <p:nvPr/>
        </p:nvSpPr>
        <p:spPr bwMode="auto">
          <a:xfrm>
            <a:off x="574398" y="3487783"/>
            <a:ext cx="7823994" cy="1409617"/>
          </a:xfrm>
          <a:prstGeom prst="rect">
            <a:avLst/>
          </a:prstGeom>
          <a:noFill/>
          <a:ln w="9525">
            <a:noFill/>
            <a:miter lim="800000"/>
            <a:headEnd/>
            <a:tailEnd/>
          </a:ln>
        </p:spPr>
        <p:txBody>
          <a:bodyPr vert="horz" lIns="91440" tIns="45720" rIns="91440" bIns="45720" rtlCol="0">
            <a:spAutoFit/>
          </a:bodyPr>
          <a:lstStyle/>
          <a:p>
            <a:pPr marL="0" marR="0" lvl="0" indent="-228600" algn="just" defTabSz="342900" rtl="0" eaLnBrk="0" fontAlgn="auto" latinLnBrk="0" hangingPunct="0">
              <a:lnSpc>
                <a:spcPct val="100000"/>
              </a:lnSpc>
              <a:spcBef>
                <a:spcPct val="20000"/>
              </a:spcBef>
              <a:spcAft>
                <a:spcPts val="0"/>
              </a:spcAft>
              <a:buClrTx/>
              <a:buSzTx/>
              <a:buFont typeface="Arial"/>
              <a:buNone/>
              <a:tabLst>
                <a:tab pos="180975" algn="l"/>
                <a:tab pos="228600" algn="l"/>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a:t>
            </a:r>
            <a:r>
              <a:rPr kumimoji="0" lang="en-US" sz="2000" b="1"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000" b="1" i="1" u="none" strike="noStrike" kern="1200" cap="none" spc="0" normalizeH="0" baseline="0" noProof="0" dirty="0" err="1" smtClean="0">
                <a:ln>
                  <a:noFill/>
                </a:ln>
                <a:effectLst/>
                <a:uLnTx/>
                <a:uFillTx/>
                <a:latin typeface="+mj-lt"/>
                <a:ea typeface="+mn-ea"/>
                <a:cs typeface="Arial" panose="020B0604020202020204" pitchFamily="34" charset="0"/>
              </a:rPr>
              <a:t>Sonda</a:t>
            </a:r>
            <a:r>
              <a:rPr kumimoji="0" lang="en-US" sz="2000" b="1" i="1" u="none" strike="noStrike" kern="1200" cap="none" spc="0" normalizeH="0" baseline="0" noProof="0" dirty="0" smtClean="0">
                <a:ln>
                  <a:noFill/>
                </a:ln>
                <a:effectLst/>
                <a:uLnTx/>
                <a:uFillTx/>
                <a:latin typeface="+mj-lt"/>
                <a:ea typeface="+mn-ea"/>
                <a:cs typeface="Arial" panose="020B0604020202020204" pitchFamily="34" charset="0"/>
              </a:rPr>
              <a:t> </a:t>
            </a:r>
            <a:r>
              <a:rPr kumimoji="0" lang="en-US" sz="2000" b="1" i="1" u="none" strike="noStrike" kern="1200" cap="none" spc="0" normalizeH="0" baseline="0" noProof="0" dirty="0" err="1" smtClean="0">
                <a:ln>
                  <a:noFill/>
                </a:ln>
                <a:effectLst/>
                <a:uLnTx/>
                <a:uFillTx/>
                <a:latin typeface="+mj-lt"/>
                <a:ea typeface="+mn-ea"/>
                <a:cs typeface="Arial" panose="020B0604020202020204" pitchFamily="34" charset="0"/>
              </a:rPr>
              <a:t>globotermometrica</a:t>
            </a:r>
            <a:r>
              <a:rPr kumimoji="0" lang="en-US" sz="2000" b="1" i="0" u="none" strike="noStrike" kern="1200" cap="none" spc="0" normalizeH="0" baseline="0" noProof="0" dirty="0" smtClean="0">
                <a:ln>
                  <a:noFill/>
                </a:ln>
                <a:effectLst/>
                <a:uLnTx/>
                <a:uFillTx/>
                <a:latin typeface="+mj-lt"/>
                <a:ea typeface="+mn-ea"/>
                <a:cs typeface="Arial" panose="020B0604020202020204" pitchFamily="34" charset="0"/>
              </a:rPr>
              <a:t>. </a:t>
            </a:r>
          </a:p>
          <a:p>
            <a:pPr marL="0" marR="0" lvl="0" indent="-228600" algn="just" defTabSz="342900" rtl="0" eaLnBrk="0" fontAlgn="auto" latinLnBrk="0" hangingPunct="0">
              <a:lnSpc>
                <a:spcPct val="100000"/>
              </a:lnSpc>
              <a:spcBef>
                <a:spcPct val="20000"/>
              </a:spcBef>
              <a:spcAft>
                <a:spcPts val="0"/>
              </a:spcAft>
              <a:buClrTx/>
              <a:buSzTx/>
              <a:buFont typeface="Arial"/>
              <a:buNone/>
              <a:tabLst>
                <a:tab pos="180975" algn="l"/>
                <a:tab pos="228600" algn="l"/>
              </a:tabLst>
              <a:defRPr/>
            </a:pPr>
            <a:endParaRPr kumimoji="0" lang="en-US" sz="2000" b="0" i="0" u="none" strike="noStrike" kern="1200" cap="none" spc="0" normalizeH="0" baseline="0" noProof="0" dirty="0" smtClean="0">
              <a:ln>
                <a:noFill/>
              </a:ln>
              <a:effectLst/>
              <a:uLnTx/>
              <a:uFillTx/>
              <a:latin typeface="+mj-lt"/>
              <a:ea typeface="+mn-ea"/>
              <a:cs typeface="Arial" panose="020B0604020202020204" pitchFamily="34" charset="0"/>
            </a:endParaRPr>
          </a:p>
          <a:p>
            <a:pPr marL="0" marR="0" lvl="0" indent="-228600" algn="just" defTabSz="342900" rtl="0" eaLnBrk="0" fontAlgn="auto" latinLnBrk="0" hangingPunct="0">
              <a:lnSpc>
                <a:spcPct val="100000"/>
              </a:lnSpc>
              <a:spcBef>
                <a:spcPct val="20000"/>
              </a:spcBef>
              <a:spcAft>
                <a:spcPts val="0"/>
              </a:spcAft>
              <a:buClrTx/>
              <a:buSzTx/>
              <a:buFont typeface="Arial"/>
              <a:buNone/>
              <a:tabLst>
                <a:tab pos="180975" algn="l"/>
                <a:tab pos="228600" algn="l"/>
              </a:tabLst>
              <a:defRPr/>
            </a:pPr>
            <a:r>
              <a:rPr kumimoji="0" lang="en-US" sz="2800" b="0" i="0" u="none" strike="noStrike" kern="1200" cap="none" spc="0" normalizeH="0" baseline="0" noProof="0" dirty="0" smtClean="0">
                <a:ln>
                  <a:noFill/>
                </a:ln>
                <a:effectLst/>
                <a:uLnTx/>
                <a:uFillTx/>
                <a:latin typeface="+mj-lt"/>
                <a:ea typeface="+mn-ea"/>
                <a:cs typeface="Times New Roman" pitchFamily="18" charset="0"/>
              </a:rPr>
              <a:t>-</a:t>
            </a:r>
            <a:r>
              <a:rPr kumimoji="0" lang="en-US" sz="2000" b="0" i="0" u="none" strike="noStrike" kern="1200" cap="none" spc="0" normalizeH="0" baseline="0" noProof="0" dirty="0" smtClean="0">
                <a:ln>
                  <a:noFill/>
                </a:ln>
                <a:effectLst/>
                <a:uLnTx/>
                <a:uFillTx/>
                <a:latin typeface="+mj-lt"/>
                <a:ea typeface="+mn-ea"/>
                <a:cs typeface="Times New Roman" pitchFamily="18" charset="0"/>
              </a:rPr>
              <a:t> </a:t>
            </a:r>
            <a:r>
              <a:rPr lang="en-US" sz="2000" dirty="0" smtClean="0">
                <a:latin typeface="+mj-lt"/>
                <a:cs typeface="Times New Roman" pitchFamily="18" charset="0"/>
              </a:rPr>
              <a:t> </a:t>
            </a:r>
            <a:r>
              <a:rPr kumimoji="0" lang="en-US" sz="2000" b="1" i="1" u="none" strike="noStrike" kern="1200" cap="none" spc="0" normalizeH="0" baseline="0" noProof="0" dirty="0" err="1" smtClean="0">
                <a:ln>
                  <a:noFill/>
                </a:ln>
                <a:effectLst/>
                <a:uLnTx/>
                <a:uFillTx/>
                <a:latin typeface="+mj-lt"/>
                <a:ea typeface="+mn-ea"/>
                <a:cs typeface="Arial" panose="020B0604020202020204" pitchFamily="34" charset="0"/>
              </a:rPr>
              <a:t>Sonda</a:t>
            </a:r>
            <a:r>
              <a:rPr kumimoji="0" lang="en-US" sz="2000" b="1" i="1" u="none" strike="noStrike" kern="1200" cap="none" spc="0" normalizeH="0" baseline="0" noProof="0" dirty="0" smtClean="0">
                <a:ln>
                  <a:noFill/>
                </a:ln>
                <a:effectLst/>
                <a:uLnTx/>
                <a:uFillTx/>
                <a:latin typeface="+mj-lt"/>
                <a:ea typeface="+mn-ea"/>
                <a:cs typeface="Arial" panose="020B0604020202020204" pitchFamily="34" charset="0"/>
              </a:rPr>
              <a:t> </a:t>
            </a:r>
            <a:r>
              <a:rPr kumimoji="0" lang="en-US" sz="2000" b="1" i="1" u="none" strike="noStrike" kern="1200" cap="none" spc="0" normalizeH="0" baseline="0" noProof="0" dirty="0" err="1" smtClean="0">
                <a:ln>
                  <a:noFill/>
                </a:ln>
                <a:effectLst/>
                <a:uLnTx/>
                <a:uFillTx/>
                <a:latin typeface="+mj-lt"/>
                <a:ea typeface="+mn-ea"/>
                <a:cs typeface="Arial" panose="020B0604020202020204" pitchFamily="34" charset="0"/>
              </a:rPr>
              <a:t>anemometrica</a:t>
            </a:r>
            <a:r>
              <a:rPr kumimoji="0" lang="en-US" sz="2000" b="0" i="0" u="none" strike="noStrike" kern="1200" cap="none" spc="0" normalizeH="0" baseline="0" noProof="0" dirty="0" smtClean="0">
                <a:ln>
                  <a:noFill/>
                </a:ln>
                <a:effectLst/>
                <a:uLnTx/>
                <a:uFillTx/>
                <a:latin typeface="+mj-lt"/>
                <a:ea typeface="+mn-ea"/>
                <a:cs typeface="Arial" panose="020B060402020202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Ambiente moderato e severo</a:t>
            </a:r>
            <a:endParaRPr lang="it-IT" dirty="0"/>
          </a:p>
        </p:txBody>
      </p:sp>
      <p:sp>
        <p:nvSpPr>
          <p:cNvPr id="4" name="Sottotitolo 3"/>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274638" indent="-274638" eaLnBrk="1" hangingPunct="1">
              <a:buFontTx/>
              <a:buNone/>
            </a:pPr>
            <a:r>
              <a:rPr lang="it-IT" altLang="it-IT" sz="2000" dirty="0" smtClean="0">
                <a:solidFill>
                  <a:schemeClr val="tx1"/>
                </a:solidFill>
              </a:rPr>
              <a:t>Sulla base dei risultati delle misurazioni gli ambienti di lavoro possono risultare:</a:t>
            </a:r>
          </a:p>
          <a:p>
            <a:pPr marL="274638" indent="-274638" eaLnBrk="1" hangingPunct="1">
              <a:buFontTx/>
              <a:buNone/>
            </a:pPr>
            <a:endParaRPr lang="it-IT" altLang="it-IT" sz="2000" dirty="0" smtClean="0">
              <a:solidFill>
                <a:schemeClr val="tx1"/>
              </a:solidFill>
            </a:endParaRPr>
          </a:p>
          <a:p>
            <a:pPr marL="274638" indent="-274638" eaLnBrk="1" hangingPunct="1">
              <a:buFontTx/>
              <a:buAutoNum type="arabicPeriod"/>
            </a:pPr>
            <a:r>
              <a:rPr lang="it-IT" altLang="it-IT" sz="2000" b="1" dirty="0" smtClean="0">
                <a:solidFill>
                  <a:schemeClr val="tx1"/>
                </a:solidFill>
              </a:rPr>
              <a:t>AMBIENTI MODERATI</a:t>
            </a:r>
            <a:r>
              <a:rPr lang="it-IT" altLang="it-IT" sz="2000" dirty="0" smtClean="0">
                <a:solidFill>
                  <a:schemeClr val="tx1"/>
                </a:solidFill>
              </a:rPr>
              <a:t> (la gran parte degli ambienti di lavoro), dove condizioni microclimatiche non adeguate possono determinare  DISAGI,  come la diminuzione dell’attenzione, maggiore affaticamento, che possono essere fattori favorenti per gli infortuni</a:t>
            </a:r>
          </a:p>
          <a:p>
            <a:pPr marL="274638" indent="-274638" eaLnBrk="1" hangingPunct="1">
              <a:buFontTx/>
              <a:buAutoNum type="arabicPeriod"/>
            </a:pPr>
            <a:endParaRPr lang="it-IT" altLang="it-IT" sz="2000" dirty="0" smtClean="0">
              <a:solidFill>
                <a:schemeClr val="tx1"/>
              </a:solidFill>
            </a:endParaRPr>
          </a:p>
          <a:p>
            <a:pPr marL="274638" indent="-274638" eaLnBrk="1" hangingPunct="1">
              <a:buFontTx/>
              <a:buAutoNum type="arabicPeriod"/>
            </a:pPr>
            <a:r>
              <a:rPr lang="it-IT" altLang="it-IT" sz="2000" b="1" dirty="0" smtClean="0">
                <a:solidFill>
                  <a:schemeClr val="tx1"/>
                </a:solidFill>
              </a:rPr>
              <a:t>AMBIENTI SEVERI</a:t>
            </a:r>
            <a:r>
              <a:rPr lang="it-IT" altLang="it-IT" sz="2000" dirty="0" smtClean="0">
                <a:solidFill>
                  <a:schemeClr val="tx1"/>
                </a:solidFill>
              </a:rPr>
              <a:t>, </a:t>
            </a:r>
            <a:r>
              <a:rPr lang="it-IT" altLang="it-IT" sz="2000" b="1" dirty="0" smtClean="0">
                <a:solidFill>
                  <a:schemeClr val="tx1"/>
                </a:solidFill>
              </a:rPr>
              <a:t>caldi</a:t>
            </a:r>
            <a:r>
              <a:rPr lang="it-IT" altLang="it-IT" sz="2000" dirty="0" smtClean="0">
                <a:solidFill>
                  <a:schemeClr val="tx1"/>
                </a:solidFill>
              </a:rPr>
              <a:t> o </a:t>
            </a:r>
            <a:r>
              <a:rPr lang="it-IT" altLang="it-IT" sz="2000" b="1" dirty="0" smtClean="0">
                <a:solidFill>
                  <a:schemeClr val="tx1"/>
                </a:solidFill>
              </a:rPr>
              <a:t>freddi,</a:t>
            </a:r>
            <a:r>
              <a:rPr lang="it-IT" altLang="it-IT" sz="2000" dirty="0" smtClean="0">
                <a:solidFill>
                  <a:schemeClr val="tx1"/>
                </a:solidFill>
              </a:rPr>
              <a:t> le cui condizioni microclimatiche possono determinare veri e propri rischi con danni anche gravi o letali</a:t>
            </a:r>
          </a:p>
          <a:p>
            <a:pPr marL="274638" indent="-274638" eaLnBrk="1" hangingPunct="1">
              <a:buFontTx/>
              <a:buAutoNum type="arabicPeriod"/>
            </a:pPr>
            <a:endParaRPr lang="it-IT" altLang="it-IT" sz="2000" dirty="0" smtClean="0">
              <a:solidFill>
                <a:schemeClr val="tx1"/>
              </a:solidFill>
            </a:endParaRPr>
          </a:p>
          <a:p>
            <a:pPr marL="274638" indent="-274638" eaLnBrk="1" hangingPunct="1">
              <a:buFontTx/>
              <a:buNone/>
            </a:pPr>
            <a:endParaRPr lang="it-IT" altLang="it-IT" sz="1600" dirty="0" smtClean="0">
              <a:solidFill>
                <a:schemeClr val="tx1"/>
              </a:solidFill>
            </a:endParaRPr>
          </a:p>
          <a:p>
            <a:pPr marL="274638" indent="-274638" eaLnBrk="1" hangingPunct="1">
              <a:buFontTx/>
              <a:buNone/>
            </a:pPr>
            <a:endParaRPr lang="it-IT" altLang="it-IT" sz="1600" dirty="0" smtClean="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Ambienti moderati</a:t>
            </a:r>
            <a:endParaRPr lang="it-IT" dirty="0"/>
          </a:p>
        </p:txBody>
      </p:sp>
      <p:sp>
        <p:nvSpPr>
          <p:cNvPr id="4" name="Rectangle 9"/>
          <p:cNvSpPr>
            <a:spLocks noGrp="1" noChangeArrowheads="1"/>
          </p:cNvSpPr>
          <p:nvPr>
            <p:ph type="body" sz="quarter" idx="10"/>
          </p:nvPr>
        </p:nvSpPr>
        <p:spPr bwMode="auto">
          <a:xfrm>
            <a:off x="574398" y="1509528"/>
            <a:ext cx="7823994" cy="1846659"/>
          </a:xfrm>
          <a:prstGeom prst="rect">
            <a:avLst/>
          </a:prstGeom>
          <a:noFill/>
          <a:ln w="9525">
            <a:noFill/>
            <a:miter lim="800000"/>
            <a:headEnd/>
            <a:tailEnd/>
          </a:ln>
        </p:spPr>
        <p:txBody>
          <a:bodyPr>
            <a:spAutoFit/>
          </a:bodyPr>
          <a:lstStyle/>
          <a:p>
            <a:pPr>
              <a:spcBef>
                <a:spcPct val="50000"/>
              </a:spcBef>
            </a:pPr>
            <a:r>
              <a:rPr lang="it-IT" altLang="it-IT" sz="2000" dirty="0" smtClean="0">
                <a:solidFill>
                  <a:schemeClr val="tx1"/>
                </a:solidFill>
                <a:latin typeface="+mj-lt"/>
              </a:rPr>
              <a:t>Gli ambienti moderati </a:t>
            </a:r>
            <a:r>
              <a:rPr lang="it-IT" altLang="it-IT" sz="2000" dirty="0">
                <a:solidFill>
                  <a:schemeClr val="tx1"/>
                </a:solidFill>
                <a:latin typeface="+mj-lt"/>
              </a:rPr>
              <a:t>sono ambienti con condizioni microclimatiche costanti, senza rilevanti scambi termici tra il corpo umano e l’ambiente. </a:t>
            </a:r>
            <a:endParaRPr lang="it-IT" altLang="it-IT" sz="2000" dirty="0" smtClean="0">
              <a:solidFill>
                <a:schemeClr val="tx1"/>
              </a:solidFill>
              <a:latin typeface="+mj-lt"/>
            </a:endParaRPr>
          </a:p>
          <a:p>
            <a:pPr>
              <a:spcBef>
                <a:spcPct val="50000"/>
              </a:spcBef>
            </a:pPr>
            <a:r>
              <a:rPr lang="it-IT" altLang="it-IT" sz="2000" dirty="0" smtClean="0">
                <a:solidFill>
                  <a:schemeClr val="tx1"/>
                </a:solidFill>
                <a:latin typeface="+mj-lt"/>
              </a:rPr>
              <a:t>Si </a:t>
            </a:r>
            <a:r>
              <a:rPr lang="it-IT" altLang="it-IT" sz="2000" dirty="0">
                <a:solidFill>
                  <a:schemeClr val="tx1"/>
                </a:solidFill>
                <a:latin typeface="+mj-lt"/>
              </a:rPr>
              <a:t>tratta della gran parte degli ambienti di lavoro, sia uffici che locali destinati alla produzione</a:t>
            </a:r>
          </a:p>
          <a:p>
            <a:pPr>
              <a:spcBef>
                <a:spcPct val="50000"/>
              </a:spcBef>
            </a:pPr>
            <a:endParaRPr lang="it-IT" altLang="it-IT" sz="1600" dirty="0">
              <a:solidFill>
                <a:schemeClr val="tx1"/>
              </a:solidFill>
              <a:latin typeface="+mj-lt"/>
            </a:endParaRPr>
          </a:p>
        </p:txBody>
      </p:sp>
      <p:sp>
        <p:nvSpPr>
          <p:cNvPr id="5" name="Sottotitolo 3"/>
          <p:cNvSpPr txBox="1">
            <a:spLocks/>
          </p:cNvSpPr>
          <p:nvPr/>
        </p:nvSpPr>
        <p:spPr bwMode="auto">
          <a:xfrm>
            <a:off x="574398" y="3140968"/>
            <a:ext cx="7481691" cy="2520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57175" marR="0" lvl="0" indent="-257175" algn="l" defTabSz="342900" rtl="0" eaLnBrk="1" fontAlgn="auto" latinLnBrk="0" hangingPunct="1">
              <a:lnSpc>
                <a:spcPct val="100000"/>
              </a:lnSpc>
              <a:spcBef>
                <a:spcPct val="0"/>
              </a:spcBef>
              <a:spcAft>
                <a:spcPts val="0"/>
              </a:spcAft>
              <a:buClrTx/>
              <a:buSzTx/>
              <a:buFont typeface="Arial"/>
              <a:buChar char="•"/>
              <a:tabLst/>
              <a:defRPr/>
            </a:pPr>
            <a:r>
              <a:rPr kumimoji="0" lang="it-IT" altLang="it-IT" sz="2000" b="0" i="0" u="none" strike="noStrike" kern="1200" cap="none" spc="0" normalizeH="0" baseline="0" noProof="0" dirty="0" smtClean="0">
                <a:ln>
                  <a:noFill/>
                </a:ln>
                <a:effectLst/>
                <a:uLnTx/>
                <a:uFillTx/>
                <a:latin typeface="+mn-lt"/>
                <a:ea typeface="+mn-ea"/>
                <a:cs typeface="Arial" panose="020B0604020202020204" pitchFamily="34" charset="0"/>
              </a:rPr>
              <a:t>Dal punto di vista soggettivo, delle singole persone, le condizioni microclimatiche non saranno mai pienamente soddisfacenti per tutti i lavoratori. </a:t>
            </a:r>
          </a:p>
          <a:p>
            <a:pPr marL="257175" marR="0" lvl="0" indent="-257175" algn="l" defTabSz="342900" rtl="0" eaLnBrk="1" fontAlgn="auto" latinLnBrk="0" hangingPunct="1">
              <a:lnSpc>
                <a:spcPct val="100000"/>
              </a:lnSpc>
              <a:spcBef>
                <a:spcPct val="0"/>
              </a:spcBef>
              <a:spcAft>
                <a:spcPts val="0"/>
              </a:spcAft>
              <a:buClrTx/>
              <a:buSzTx/>
              <a:tabLst/>
              <a:defRPr/>
            </a:pPr>
            <a:endParaRPr kumimoji="0" lang="it-IT" altLang="it-IT" sz="2000" b="0" i="0" u="none" strike="noStrike" kern="1200" cap="none" spc="0" normalizeH="0" baseline="0" noProof="0" dirty="0" smtClean="0">
              <a:ln>
                <a:noFill/>
              </a:ln>
              <a:effectLst/>
              <a:uLnTx/>
              <a:uFillTx/>
              <a:latin typeface="+mn-lt"/>
              <a:ea typeface="+mn-ea"/>
              <a:cs typeface="Arial" panose="020B0604020202020204" pitchFamily="34" charset="0"/>
            </a:endParaRPr>
          </a:p>
          <a:p>
            <a:pPr marL="257175" marR="0" lvl="0" indent="-257175" algn="l" defTabSz="342900" rtl="0" eaLnBrk="1" fontAlgn="auto" latinLnBrk="0" hangingPunct="1">
              <a:lnSpc>
                <a:spcPct val="100000"/>
              </a:lnSpc>
              <a:spcBef>
                <a:spcPct val="0"/>
              </a:spcBef>
              <a:spcAft>
                <a:spcPts val="0"/>
              </a:spcAft>
              <a:buClrTx/>
              <a:buSzTx/>
              <a:buFont typeface="Arial"/>
              <a:buChar char="•"/>
              <a:tabLst/>
              <a:defRPr/>
            </a:pPr>
            <a:r>
              <a:rPr kumimoji="0" lang="it-IT" altLang="it-IT" sz="2000" b="0" i="0" u="none" strike="noStrike" kern="1200" cap="none" spc="0" normalizeH="0" baseline="0" noProof="0" dirty="0" smtClean="0">
                <a:ln>
                  <a:noFill/>
                </a:ln>
                <a:effectLst/>
                <a:uLnTx/>
                <a:uFillTx/>
                <a:latin typeface="+mn-lt"/>
                <a:ea typeface="+mn-ea"/>
                <a:cs typeface="Arial" panose="020B0604020202020204" pitchFamily="34" charset="0"/>
              </a:rPr>
              <a:t>Il giudizio è molto influenzato da fattori individuali e alcuni studi dimostrano che ci sarà sempre un 10% di persone insoddisfatte.</a:t>
            </a:r>
          </a:p>
          <a:p>
            <a:pPr marL="257175" marR="0" lvl="0" indent="-257175" algn="l" defTabSz="342900" rtl="0" eaLnBrk="1" fontAlgn="auto" latinLnBrk="0" hangingPunct="1">
              <a:lnSpc>
                <a:spcPct val="100000"/>
              </a:lnSpc>
              <a:spcBef>
                <a:spcPct val="0"/>
              </a:spcBef>
              <a:spcAft>
                <a:spcPts val="0"/>
              </a:spcAft>
              <a:buClrTx/>
              <a:buSzTx/>
              <a:buFont typeface="Arial"/>
              <a:buChar char="•"/>
              <a:tabLst/>
              <a:defRPr/>
            </a:pPr>
            <a:endParaRPr kumimoji="0" lang="it-IT" altLang="it-IT" sz="1600" b="0" i="0" u="none" strike="noStrike" kern="1200" cap="none" spc="0" normalizeH="0" baseline="0" noProof="0" dirty="0" smtClean="0">
              <a:ln>
                <a:noFill/>
              </a:ln>
              <a:effectLst/>
              <a:uLnTx/>
              <a:uFillTx/>
              <a:latin typeface="+mn-lt"/>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Ambienti moderati</a:t>
            </a:r>
            <a:endParaRPr lang="it-IT" dirty="0"/>
          </a:p>
        </p:txBody>
      </p:sp>
      <p:sp>
        <p:nvSpPr>
          <p:cNvPr id="3" name="Segnaposto testo 2"/>
          <p:cNvSpPr>
            <a:spLocks noGrp="1"/>
          </p:cNvSpPr>
          <p:nvPr>
            <p:ph type="body" sz="quarter" idx="10"/>
          </p:nvPr>
        </p:nvSpPr>
        <p:spPr/>
        <p:txBody>
          <a:bodyPr>
            <a:normAutofit lnSpcReduction="10000"/>
          </a:bodyPr>
          <a:lstStyle/>
          <a:p>
            <a:r>
              <a:rPr lang="it-IT" altLang="it-IT" sz="2000" dirty="0" smtClean="0">
                <a:solidFill>
                  <a:schemeClr val="tx1"/>
                </a:solidFill>
              </a:rPr>
              <a:t>Negli ambienti moderati è obbligatorio valutare le condizioni di lavoro e verificare se esiste un disagio (o si è trasformato in un rischio) dovuto al microclima, nelle diverse stagioni dell’anno e quindi si procede con:</a:t>
            </a:r>
          </a:p>
          <a:p>
            <a:endParaRPr lang="it-IT" altLang="it-IT" sz="2000" dirty="0" smtClean="0">
              <a:solidFill>
                <a:schemeClr val="tx1"/>
              </a:solidFill>
            </a:endParaRPr>
          </a:p>
          <a:p>
            <a:pPr>
              <a:buFont typeface="Arial" pitchFamily="34" charset="0"/>
              <a:buChar char="•"/>
            </a:pPr>
            <a:r>
              <a:rPr lang="it-IT" altLang="it-IT" sz="2000" dirty="0" smtClean="0">
                <a:solidFill>
                  <a:schemeClr val="tx1"/>
                </a:solidFill>
              </a:rPr>
              <a:t> Identificare le attività/luoghi di lavoro sui quali attuare misure  tecniche e/o organizzative per controllare il rischio e limitare il disagio</a:t>
            </a:r>
          </a:p>
          <a:p>
            <a:endParaRPr lang="it-IT" altLang="it-IT" sz="2000" dirty="0" smtClean="0">
              <a:solidFill>
                <a:schemeClr val="tx1"/>
              </a:solidFill>
            </a:endParaRPr>
          </a:p>
          <a:p>
            <a:pPr>
              <a:buFont typeface="Arial" pitchFamily="34" charset="0"/>
              <a:buChar char="•"/>
            </a:pPr>
            <a:r>
              <a:rPr lang="it-IT" altLang="it-IT" sz="2000" dirty="0" smtClean="0">
                <a:solidFill>
                  <a:schemeClr val="tx1"/>
                </a:solidFill>
              </a:rPr>
              <a:t> Individuare le persone per cui devono essere previste misure specifiche: formazione, addestramento, distribuzione dei compiti, controlli sanitari</a:t>
            </a:r>
          </a:p>
          <a:p>
            <a:pPr>
              <a:buFont typeface="Arial" pitchFamily="34" charset="0"/>
              <a:buChar char="•"/>
            </a:pPr>
            <a:endParaRPr lang="it-IT" altLang="it-IT" sz="2000" dirty="0" smtClean="0">
              <a:solidFill>
                <a:schemeClr val="tx1"/>
              </a:solidFill>
            </a:endParaRPr>
          </a:p>
          <a:p>
            <a:pPr>
              <a:buFont typeface="Arial" pitchFamily="34" charset="0"/>
              <a:buChar char="•"/>
            </a:pPr>
            <a:r>
              <a:rPr lang="it-IT" altLang="it-IT" sz="2000" dirty="0" smtClean="0">
                <a:solidFill>
                  <a:schemeClr val="tx1"/>
                </a:solidFill>
              </a:rPr>
              <a:t> Valutare il rischio anche con l’aiuto del Medico Competente</a:t>
            </a:r>
          </a:p>
          <a:p>
            <a:pPr>
              <a:buFont typeface="Arial" pitchFamily="34" charset="0"/>
              <a:buChar char="•"/>
            </a:pPr>
            <a:endParaRPr lang="it-IT" altLang="it-IT" sz="2000" dirty="0" smtClean="0">
              <a:solidFill>
                <a:schemeClr val="tx1"/>
              </a:solidFill>
            </a:endParaRPr>
          </a:p>
          <a:p>
            <a:endParaRPr lang="it-IT"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Microclima</a:t>
            </a:r>
            <a:endParaRPr lang="it-IT" dirty="0"/>
          </a:p>
        </p:txBody>
      </p:sp>
      <p:sp>
        <p:nvSpPr>
          <p:cNvPr id="4" name="Sottotitolo 3"/>
          <p:cNvSpPr>
            <a:spLocks noGrp="1"/>
          </p:cNvSpPr>
          <p:nvPr>
            <p:ph type="body" sz="quarter" idx="10"/>
          </p:nvPr>
        </p:nvSpPr>
        <p:spPr bwMode="auto">
          <a:xfrm>
            <a:off x="247826" y="1280160"/>
            <a:ext cx="8438974" cy="3463381"/>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altLang="it-IT" sz="2000" dirty="0" smtClean="0">
                <a:solidFill>
                  <a:schemeClr val="tx1"/>
                </a:solidFill>
              </a:rPr>
              <a:t>Negli ambienti produttivi e nei magazzini non è sempre possibile, ne’ conveniente, intervenire con il </a:t>
            </a:r>
            <a:r>
              <a:rPr lang="it-IT" altLang="it-IT" sz="2000" dirty="0" err="1" smtClean="0">
                <a:solidFill>
                  <a:schemeClr val="tx1"/>
                </a:solidFill>
              </a:rPr>
              <a:t>raffrescamento</a:t>
            </a:r>
            <a:r>
              <a:rPr lang="it-IT" altLang="it-IT" sz="2000" dirty="0" smtClean="0">
                <a:solidFill>
                  <a:schemeClr val="tx1"/>
                </a:solidFill>
              </a:rPr>
              <a:t> o il condizionamento dei locali. </a:t>
            </a:r>
          </a:p>
          <a:p>
            <a:pPr eaLnBrk="1" hangingPunct="1"/>
            <a:r>
              <a:rPr lang="it-IT" altLang="it-IT" sz="2000" dirty="0" smtClean="0">
                <a:solidFill>
                  <a:schemeClr val="tx1"/>
                </a:solidFill>
              </a:rPr>
              <a:t>Devono essere studiate soluzioni tecniche e organizzative che prevengano i rischi e limitino i disagi, come ad esempio:</a:t>
            </a:r>
          </a:p>
          <a:p>
            <a:pPr eaLnBrk="1" hangingPunct="1"/>
            <a:endParaRPr lang="it-IT" altLang="it-IT" dirty="0" smtClean="0">
              <a:solidFill>
                <a:schemeClr val="tx1"/>
              </a:solidFill>
            </a:endParaRPr>
          </a:p>
          <a:p>
            <a:pPr eaLnBrk="1" hangingPunct="1"/>
            <a:endParaRPr lang="it-IT" altLang="it-IT" dirty="0" smtClean="0">
              <a:solidFill>
                <a:schemeClr val="tx1"/>
              </a:solidFill>
            </a:endParaRPr>
          </a:p>
        </p:txBody>
      </p:sp>
      <p:sp>
        <p:nvSpPr>
          <p:cNvPr id="5" name="Rectangle 8"/>
          <p:cNvSpPr>
            <a:spLocks noChangeArrowheads="1"/>
          </p:cNvSpPr>
          <p:nvPr/>
        </p:nvSpPr>
        <p:spPr bwMode="auto">
          <a:xfrm>
            <a:off x="511692" y="2769326"/>
            <a:ext cx="6372225" cy="3447098"/>
          </a:xfrm>
          <a:prstGeom prst="rect">
            <a:avLst/>
          </a:prstGeom>
          <a:noFill/>
          <a:ln w="9525">
            <a:noFill/>
            <a:miter lim="800000"/>
            <a:headEnd/>
            <a:tailEnd/>
          </a:ln>
        </p:spPr>
        <p:txBody>
          <a:bodyPr>
            <a:spAutoFit/>
          </a:bodyPr>
          <a:lstStyle/>
          <a:p>
            <a:pPr marL="274638" indent="-274638"/>
            <a:endParaRPr lang="it-IT" altLang="it-IT" dirty="0">
              <a:latin typeface="Arial" charset="0"/>
            </a:endParaRPr>
          </a:p>
          <a:p>
            <a:pPr marL="274638" indent="-274638">
              <a:buClr>
                <a:srgbClr val="348692"/>
              </a:buClr>
              <a:buFontTx/>
              <a:buChar char="•"/>
            </a:pPr>
            <a:r>
              <a:rPr lang="it-IT" altLang="it-IT" sz="2000" dirty="0">
                <a:latin typeface="+mj-lt"/>
              </a:rPr>
              <a:t>Interventi per ridurre l’esposizione solare degli ambienti e migliorare la circolazione dell’aria, fin dalla progettazione (tende, frangisole, pellicole schermanti sui vetri, ventilatori)</a:t>
            </a:r>
          </a:p>
          <a:p>
            <a:pPr marL="274638" indent="-274638">
              <a:buClr>
                <a:srgbClr val="348692"/>
              </a:buClr>
              <a:buFontTx/>
              <a:buChar char="•"/>
            </a:pPr>
            <a:r>
              <a:rPr lang="it-IT" altLang="it-IT" sz="2000" dirty="0">
                <a:latin typeface="+mj-lt"/>
              </a:rPr>
              <a:t>Interventi per ridurre il riscaldamento determinato </a:t>
            </a:r>
            <a:r>
              <a:rPr lang="it-IT" altLang="it-IT" sz="2000" dirty="0" smtClean="0">
                <a:latin typeface="+mj-lt"/>
              </a:rPr>
              <a:t>dall’attività</a:t>
            </a:r>
            <a:endParaRPr lang="it-IT" altLang="it-IT" sz="2000" dirty="0">
              <a:latin typeface="+mj-lt"/>
            </a:endParaRPr>
          </a:p>
          <a:p>
            <a:pPr marL="274638" indent="-274638">
              <a:buClr>
                <a:srgbClr val="348692"/>
              </a:buClr>
              <a:buFontTx/>
              <a:buChar char="•"/>
            </a:pPr>
            <a:r>
              <a:rPr lang="it-IT" altLang="it-IT" sz="2000" dirty="0">
                <a:latin typeface="+mj-lt"/>
              </a:rPr>
              <a:t>Interventi relativi all’abbigliamento e ai DPI</a:t>
            </a:r>
          </a:p>
          <a:p>
            <a:pPr marL="274638" indent="-274638">
              <a:buClr>
                <a:srgbClr val="348692"/>
              </a:buClr>
              <a:buFontTx/>
              <a:buChar char="•"/>
            </a:pPr>
            <a:r>
              <a:rPr lang="it-IT" altLang="it-IT" sz="2000" dirty="0">
                <a:latin typeface="+mj-lt"/>
              </a:rPr>
              <a:t>Diversa organizzazione dell’orario</a:t>
            </a:r>
          </a:p>
          <a:p>
            <a:pPr marL="274638" indent="-274638">
              <a:buClr>
                <a:srgbClr val="348692"/>
              </a:buClr>
              <a:buFontTx/>
              <a:buChar char="•"/>
            </a:pPr>
            <a:r>
              <a:rPr lang="it-IT" altLang="it-IT" sz="2000" dirty="0">
                <a:latin typeface="+mj-lt"/>
              </a:rPr>
              <a:t>Locali </a:t>
            </a:r>
            <a:r>
              <a:rPr lang="it-IT" altLang="it-IT" sz="2000" dirty="0" smtClean="0">
                <a:latin typeface="+mj-lt"/>
              </a:rPr>
              <a:t>dove </a:t>
            </a:r>
            <a:r>
              <a:rPr lang="it-IT" altLang="it-IT" sz="2000" dirty="0">
                <a:latin typeface="+mj-lt"/>
              </a:rPr>
              <a:t>fare le pause</a:t>
            </a:r>
          </a:p>
          <a:p>
            <a:pPr marL="274638" indent="-274638">
              <a:buClr>
                <a:srgbClr val="348692"/>
              </a:buClr>
              <a:buFontTx/>
              <a:buChar char="•"/>
            </a:pPr>
            <a:r>
              <a:rPr lang="it-IT" altLang="it-IT" sz="2000" dirty="0">
                <a:latin typeface="+mj-lt"/>
              </a:rPr>
              <a:t>Disponibilità di bevande fresche</a:t>
            </a:r>
            <a:endParaRPr lang="it-IT" altLang="it-IT"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Microclima</a:t>
            </a:r>
            <a:endParaRPr lang="it-IT" dirty="0"/>
          </a:p>
        </p:txBody>
      </p:sp>
      <p:sp>
        <p:nvSpPr>
          <p:cNvPr id="4" name="Segnaposto contenuto 2"/>
          <p:cNvSpPr>
            <a:spLocks noGrp="1"/>
          </p:cNvSpPr>
          <p:nvPr>
            <p:ph type="body" sz="quarter" idx="10"/>
          </p:nvPr>
        </p:nvSpPr>
        <p:spPr bwMode="auto">
          <a:xfrm>
            <a:off x="261257" y="1509528"/>
            <a:ext cx="8634549" cy="4094438"/>
          </a:xfrm>
          <a:noFill/>
          <a:ln>
            <a:miter lim="800000"/>
            <a:headEnd/>
            <a:tailEnd/>
          </a:ln>
        </p:spPr>
        <p:txBody>
          <a:bodyPr vert="horz" wrap="square" lIns="91440" tIns="45720" rIns="91440" bIns="45720" numCol="1" anchor="t" anchorCtr="0" compatLnSpc="1">
            <a:prstTxWarp prst="textNoShape">
              <a:avLst/>
            </a:prstTxWarp>
            <a:normAutofit/>
          </a:bodyPr>
          <a:lstStyle/>
          <a:p>
            <a:pPr marL="274638" indent="-274638" eaLnBrk="1" hangingPunct="1">
              <a:lnSpc>
                <a:spcPct val="80000"/>
              </a:lnSpc>
            </a:pPr>
            <a:r>
              <a:rPr lang="it-IT" altLang="it-IT" sz="2000" i="1" dirty="0" smtClean="0">
                <a:solidFill>
                  <a:schemeClr val="tx1"/>
                </a:solidFill>
              </a:rPr>
              <a:t>Utilizzare con attenzione le possibilità a disposizione</a:t>
            </a:r>
          </a:p>
          <a:p>
            <a:pPr marL="627063" lvl="1" indent="-173038" eaLnBrk="1" hangingPunct="1">
              <a:lnSpc>
                <a:spcPct val="80000"/>
              </a:lnSpc>
              <a:buFontTx/>
              <a:buChar char="•"/>
            </a:pPr>
            <a:r>
              <a:rPr lang="it-IT" altLang="it-IT" sz="2000" dirty="0" smtClean="0">
                <a:solidFill>
                  <a:schemeClr val="tx1"/>
                </a:solidFill>
              </a:rPr>
              <a:t>Tirare le tende, spegnere le macchine e le luci non </a:t>
            </a:r>
          </a:p>
          <a:p>
            <a:pPr marL="627063" lvl="1" indent="-173038" eaLnBrk="1" hangingPunct="1">
              <a:lnSpc>
                <a:spcPct val="80000"/>
              </a:lnSpc>
              <a:buFontTx/>
              <a:buNone/>
            </a:pPr>
            <a:r>
              <a:rPr lang="it-IT" altLang="it-IT" sz="2000" dirty="0" smtClean="0">
                <a:solidFill>
                  <a:schemeClr val="tx1"/>
                </a:solidFill>
              </a:rPr>
              <a:t>   necessarie, aprire/chiudere porte e finestre</a:t>
            </a:r>
          </a:p>
          <a:p>
            <a:pPr marL="627063" lvl="1" indent="-173038" eaLnBrk="1" hangingPunct="1">
              <a:lnSpc>
                <a:spcPct val="80000"/>
              </a:lnSpc>
              <a:buFontTx/>
              <a:buChar char="•"/>
            </a:pPr>
            <a:r>
              <a:rPr lang="it-IT" altLang="it-IT" sz="2000" dirty="0" smtClean="0">
                <a:solidFill>
                  <a:schemeClr val="tx1"/>
                </a:solidFill>
              </a:rPr>
              <a:t>Concordare la regolazione del riscaldamento o del </a:t>
            </a:r>
            <a:r>
              <a:rPr lang="it-IT" altLang="it-IT" sz="2000" dirty="0" err="1" smtClean="0">
                <a:solidFill>
                  <a:schemeClr val="tx1"/>
                </a:solidFill>
              </a:rPr>
              <a:t>raffrescamento</a:t>
            </a:r>
            <a:endParaRPr lang="it-IT" altLang="it-IT" sz="2000" dirty="0" smtClean="0">
              <a:solidFill>
                <a:schemeClr val="tx1"/>
              </a:solidFill>
            </a:endParaRPr>
          </a:p>
          <a:p>
            <a:pPr marL="627063" lvl="1" indent="-173038" eaLnBrk="1" hangingPunct="1">
              <a:lnSpc>
                <a:spcPct val="80000"/>
              </a:lnSpc>
              <a:buFontTx/>
              <a:buChar char="•"/>
            </a:pPr>
            <a:endParaRPr lang="it-IT" altLang="it-IT" sz="2000" dirty="0" smtClean="0">
              <a:solidFill>
                <a:schemeClr val="tx1"/>
              </a:solidFill>
            </a:endParaRPr>
          </a:p>
          <a:p>
            <a:pPr marL="274638" indent="-274638" eaLnBrk="1" hangingPunct="1">
              <a:lnSpc>
                <a:spcPct val="80000"/>
              </a:lnSpc>
            </a:pPr>
            <a:r>
              <a:rPr lang="it-IT" altLang="it-IT" sz="2000" i="1" dirty="0" smtClean="0">
                <a:solidFill>
                  <a:schemeClr val="tx1"/>
                </a:solidFill>
              </a:rPr>
              <a:t>Adottare l’abbigliamento adeguato</a:t>
            </a:r>
          </a:p>
          <a:p>
            <a:pPr marL="274638" indent="-274638" eaLnBrk="1" hangingPunct="1">
              <a:lnSpc>
                <a:spcPct val="80000"/>
              </a:lnSpc>
              <a:buFontTx/>
              <a:buAutoNum type="arabicPeriod"/>
            </a:pPr>
            <a:endParaRPr lang="it-IT" altLang="it-IT" sz="2000" dirty="0" smtClean="0">
              <a:solidFill>
                <a:schemeClr val="tx1"/>
              </a:solidFill>
            </a:endParaRPr>
          </a:p>
          <a:p>
            <a:pPr marL="274638" indent="-274638" eaLnBrk="1" hangingPunct="1">
              <a:lnSpc>
                <a:spcPct val="80000"/>
              </a:lnSpc>
            </a:pPr>
            <a:r>
              <a:rPr lang="it-IT" altLang="it-IT" sz="2000" i="1" dirty="0" smtClean="0">
                <a:solidFill>
                  <a:schemeClr val="tx1"/>
                </a:solidFill>
              </a:rPr>
              <a:t>Nutrirsi e idratarsi con attenzione nelle diverse stagioni</a:t>
            </a:r>
          </a:p>
          <a:p>
            <a:pPr marL="627063" lvl="1" indent="-173038" eaLnBrk="1" hangingPunct="1">
              <a:lnSpc>
                <a:spcPct val="80000"/>
              </a:lnSpc>
              <a:buFontTx/>
              <a:buChar char="•"/>
            </a:pPr>
            <a:r>
              <a:rPr lang="it-IT" altLang="it-IT" sz="2000" dirty="0" smtClean="0">
                <a:solidFill>
                  <a:schemeClr val="tx1"/>
                </a:solidFill>
              </a:rPr>
              <a:t>Verdura e frutta e bevande fresche (non gelate) in estate</a:t>
            </a:r>
          </a:p>
          <a:p>
            <a:pPr marL="627063" lvl="1" indent="-173038" eaLnBrk="1" hangingPunct="1">
              <a:lnSpc>
                <a:spcPct val="80000"/>
              </a:lnSpc>
              <a:buFontTx/>
              <a:buChar char="•"/>
            </a:pPr>
            <a:r>
              <a:rPr lang="it-IT" altLang="it-IT" sz="2000" dirty="0" smtClean="0">
                <a:solidFill>
                  <a:schemeClr val="tx1"/>
                </a:solidFill>
              </a:rPr>
              <a:t>Cibi più calorici e bevande calde (non alcoliche) in inverno</a:t>
            </a:r>
          </a:p>
          <a:p>
            <a:pPr marL="627063" lvl="1" indent="-173038" eaLnBrk="1" hangingPunct="1">
              <a:lnSpc>
                <a:spcPct val="80000"/>
              </a:lnSpc>
              <a:buFontTx/>
              <a:buChar char="•"/>
            </a:pPr>
            <a:endParaRPr lang="it-IT" altLang="it-IT" sz="2000" dirty="0" smtClean="0">
              <a:solidFill>
                <a:schemeClr val="tx1"/>
              </a:solidFill>
            </a:endParaRPr>
          </a:p>
          <a:p>
            <a:pPr marL="274638" indent="-274638" eaLnBrk="1" hangingPunct="1">
              <a:lnSpc>
                <a:spcPct val="80000"/>
              </a:lnSpc>
            </a:pPr>
            <a:r>
              <a:rPr lang="it-IT" altLang="it-IT" sz="2000" i="1" dirty="0" smtClean="0">
                <a:solidFill>
                  <a:schemeClr val="tx1"/>
                </a:solidFill>
              </a:rPr>
              <a:t>Segnalare al proprio superiore e al medico competente le condizioni che superano il semplice disagio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Microclima</a:t>
            </a:r>
            <a:endParaRPr lang="it-IT" dirty="0"/>
          </a:p>
        </p:txBody>
      </p:sp>
      <p:sp>
        <p:nvSpPr>
          <p:cNvPr id="4" name="Segnaposto contenuto 2"/>
          <p:cNvSpPr>
            <a:spLocks noGrp="1"/>
          </p:cNvSpPr>
          <p:nvPr>
            <p:ph type="body" sz="quarter" idx="10"/>
          </p:nvPr>
        </p:nvSpPr>
        <p:spPr bwMode="auto">
          <a:xfrm>
            <a:off x="182512" y="1162594"/>
            <a:ext cx="6492608" cy="4572000"/>
          </a:xfrm>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eaLnBrk="1" hangingPunct="1">
              <a:lnSpc>
                <a:spcPct val="150000"/>
              </a:lnSpc>
            </a:pPr>
            <a:r>
              <a:rPr lang="it-IT" altLang="it-IT" sz="2300" dirty="0" smtClean="0">
                <a:solidFill>
                  <a:schemeClr val="tx1"/>
                </a:solidFill>
              </a:rPr>
              <a:t>Gli ambienti </a:t>
            </a:r>
            <a:r>
              <a:rPr lang="it-IT" altLang="it-IT" sz="2300" b="1" dirty="0" smtClean="0">
                <a:solidFill>
                  <a:schemeClr val="tx1"/>
                </a:solidFill>
              </a:rPr>
              <a:t>termici severi caldi</a:t>
            </a:r>
            <a:r>
              <a:rPr lang="it-IT" altLang="it-IT" sz="2300" dirty="0" smtClean="0">
                <a:solidFill>
                  <a:schemeClr val="tx1"/>
                </a:solidFill>
              </a:rPr>
              <a:t> sono quegli ambienti in cui è richiesto un notevole intervento del sistema di termoregolazione dell’organismo (attraverso i meccanismi di vasodilatazione e sudorazione) al fine di diminuire l’accumulo di energia termica nel corpo.</a:t>
            </a:r>
          </a:p>
          <a:p>
            <a:pPr eaLnBrk="1" hangingPunct="1">
              <a:lnSpc>
                <a:spcPct val="150000"/>
              </a:lnSpc>
            </a:pPr>
            <a:endParaRPr lang="it-IT" altLang="it-IT" sz="2300" dirty="0" smtClean="0">
              <a:solidFill>
                <a:schemeClr val="tx1"/>
              </a:solidFill>
            </a:endParaRPr>
          </a:p>
          <a:p>
            <a:pPr eaLnBrk="1" hangingPunct="1">
              <a:lnSpc>
                <a:spcPct val="150000"/>
              </a:lnSpc>
            </a:pPr>
            <a:r>
              <a:rPr lang="it-IT" altLang="it-IT" sz="2300" dirty="0" smtClean="0">
                <a:solidFill>
                  <a:schemeClr val="tx1"/>
                </a:solidFill>
              </a:rPr>
              <a:t>Gli ambienti </a:t>
            </a:r>
            <a:r>
              <a:rPr lang="it-IT" altLang="it-IT" sz="2300" b="1" dirty="0" smtClean="0">
                <a:solidFill>
                  <a:schemeClr val="tx1"/>
                </a:solidFill>
              </a:rPr>
              <a:t>termici severi freddi</a:t>
            </a:r>
            <a:r>
              <a:rPr lang="it-IT" altLang="it-IT" sz="2300" dirty="0" smtClean="0">
                <a:solidFill>
                  <a:schemeClr val="tx1"/>
                </a:solidFill>
              </a:rPr>
              <a:t> sono quegli ambienti nei quali è richiesto un notevole intervento del sistema di termoregolazione dell’organismo (attraverso i meccanismi di vasocostrizione e brivido) al fine di limitare la diminuzione della temperatura del corpo. </a:t>
            </a:r>
          </a:p>
          <a:p>
            <a:pPr eaLnBrk="1" hangingPunct="1">
              <a:lnSpc>
                <a:spcPct val="150000"/>
              </a:lnSpc>
            </a:pPr>
            <a:endParaRPr lang="it-IT" altLang="it-IT" sz="1800" dirty="0" smtClean="0">
              <a:solidFill>
                <a:schemeClr val="tx1"/>
              </a:solidFill>
            </a:endParaRPr>
          </a:p>
        </p:txBody>
      </p:sp>
      <p:pic>
        <p:nvPicPr>
          <p:cNvPr id="5" name="Picture 10" descr="Fotolia_33505900_Subscription_XXL"/>
          <p:cNvPicPr>
            <a:picLocks noChangeAspect="1" noChangeArrowheads="1"/>
          </p:cNvPicPr>
          <p:nvPr/>
        </p:nvPicPr>
        <p:blipFill>
          <a:blip r:embed="rId2"/>
          <a:srcRect/>
          <a:stretch>
            <a:fillRect/>
          </a:stretch>
        </p:blipFill>
        <p:spPr bwMode="auto">
          <a:xfrm>
            <a:off x="7262676" y="1162594"/>
            <a:ext cx="1300163" cy="2201862"/>
          </a:xfrm>
          <a:prstGeom prst="rect">
            <a:avLst/>
          </a:prstGeom>
          <a:noFill/>
          <a:ln w="9525">
            <a:noFill/>
            <a:miter lim="800000"/>
            <a:headEnd/>
            <a:tailEnd/>
          </a:ln>
        </p:spPr>
      </p:pic>
      <p:pic>
        <p:nvPicPr>
          <p:cNvPr id="6" name="Picture 11" descr="Fotolia_27821164_Subscription_XXL"/>
          <p:cNvPicPr>
            <a:picLocks noChangeAspect="1" noChangeArrowheads="1"/>
          </p:cNvPicPr>
          <p:nvPr/>
        </p:nvPicPr>
        <p:blipFill>
          <a:blip r:embed="rId3"/>
          <a:srcRect/>
          <a:stretch>
            <a:fillRect/>
          </a:stretch>
        </p:blipFill>
        <p:spPr bwMode="auto">
          <a:xfrm>
            <a:off x="6929982" y="3644900"/>
            <a:ext cx="1632857" cy="208969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sz="2400" dirty="0" smtClean="0"/>
              <a:t>Ambienti severi</a:t>
            </a:r>
            <a:endParaRPr lang="it-IT" dirty="0"/>
          </a:p>
        </p:txBody>
      </p:sp>
      <p:sp>
        <p:nvSpPr>
          <p:cNvPr id="4" name="Sottotitolo 3"/>
          <p:cNvSpPr>
            <a:spLocks noGrp="1"/>
          </p:cNvSpPr>
          <p:nvPr>
            <p:ph type="body" sz="quarter" idx="10"/>
          </p:nvPr>
        </p:nvSpPr>
        <p:spPr bwMode="auto">
          <a:xfrm>
            <a:off x="274319" y="1509528"/>
            <a:ext cx="8490857" cy="3711575"/>
          </a:xfrm>
          <a:prstGeom prst="rect">
            <a:avLst/>
          </a:prstGeom>
          <a:noFill/>
          <a:ln>
            <a:miter lim="800000"/>
            <a:headEnd/>
            <a:tailEnd/>
          </a:ln>
        </p:spPr>
        <p:txBody>
          <a:bodyPr/>
          <a:lstStyle/>
          <a:p>
            <a:pPr marL="0" indent="0" eaLnBrk="1" hangingPunct="1">
              <a:buClr>
                <a:srgbClr val="24929A"/>
              </a:buClr>
              <a:buFontTx/>
              <a:buNone/>
            </a:pPr>
            <a:r>
              <a:rPr lang="it-IT" altLang="it-IT" sz="2000" dirty="0" smtClean="0">
                <a:solidFill>
                  <a:schemeClr val="tx1"/>
                </a:solidFill>
                <a:latin typeface="+mj-lt"/>
              </a:rPr>
              <a:t>Negli </a:t>
            </a:r>
            <a:r>
              <a:rPr lang="it-IT" altLang="it-IT" sz="2000" b="1" dirty="0" smtClean="0">
                <a:solidFill>
                  <a:schemeClr val="tx1"/>
                </a:solidFill>
                <a:latin typeface="+mj-lt"/>
              </a:rPr>
              <a:t>AMBIENTI SEVERI</a:t>
            </a:r>
            <a:r>
              <a:rPr lang="it-IT" altLang="it-IT" sz="2000" dirty="0" smtClean="0">
                <a:solidFill>
                  <a:schemeClr val="tx1"/>
                </a:solidFill>
                <a:latin typeface="+mj-lt"/>
              </a:rPr>
              <a:t>, caldi o freddi, le condizioni microclimatiche possono determinare veri e propri rischi con danni anche gravi o letali</a:t>
            </a:r>
          </a:p>
          <a:p>
            <a:pPr marL="0" indent="0" eaLnBrk="1" hangingPunct="1">
              <a:buClr>
                <a:srgbClr val="24929A"/>
              </a:buClr>
              <a:buFontTx/>
              <a:buNone/>
            </a:pPr>
            <a:endParaRPr lang="it-IT" altLang="it-IT" sz="2000" dirty="0" smtClean="0">
              <a:solidFill>
                <a:schemeClr val="tx1"/>
              </a:solidFill>
              <a:latin typeface="+mj-lt"/>
            </a:endParaRPr>
          </a:p>
          <a:p>
            <a:pPr>
              <a:buClr>
                <a:srgbClr val="24929A"/>
              </a:buClr>
            </a:pPr>
            <a:r>
              <a:rPr lang="it-IT" altLang="it-IT" sz="2000" b="1" dirty="0" smtClean="0">
                <a:solidFill>
                  <a:schemeClr val="tx1"/>
                </a:solidFill>
                <a:latin typeface="+mj-lt"/>
                <a:sym typeface="Wingdings" pitchFamily="2" charset="2"/>
              </a:rPr>
              <a:t>AMBIENTI SEVERI FREDDI</a:t>
            </a:r>
            <a:r>
              <a:rPr lang="it-IT" altLang="it-IT" sz="2000" dirty="0" smtClean="0">
                <a:solidFill>
                  <a:schemeClr val="tx1"/>
                </a:solidFill>
                <a:latin typeface="+mj-lt"/>
                <a:sym typeface="Wingdings" pitchFamily="2" charset="2"/>
              </a:rPr>
              <a:t>  Stress da freddo  congelamenti parziali o estesi  perdita di conoscenza  morte </a:t>
            </a:r>
          </a:p>
          <a:p>
            <a:pPr marL="0" indent="0" eaLnBrk="1" hangingPunct="1">
              <a:buClr>
                <a:srgbClr val="24929A"/>
              </a:buClr>
              <a:buFontTx/>
              <a:buNone/>
            </a:pPr>
            <a:endParaRPr lang="it-IT" altLang="it-IT" sz="2000" dirty="0" smtClean="0">
              <a:solidFill>
                <a:schemeClr val="tx1"/>
              </a:solidFill>
              <a:latin typeface="+mj-lt"/>
            </a:endParaRPr>
          </a:p>
          <a:p>
            <a:r>
              <a:rPr lang="it-IT" altLang="it-IT" sz="2000" b="1" dirty="0" smtClean="0">
                <a:solidFill>
                  <a:schemeClr val="tx1"/>
                </a:solidFill>
                <a:latin typeface="+mj-lt"/>
              </a:rPr>
              <a:t>AMBIENTI SEVERI CALDI</a:t>
            </a:r>
            <a:r>
              <a:rPr lang="it-IT" altLang="it-IT" sz="2000" dirty="0" smtClean="0">
                <a:solidFill>
                  <a:schemeClr val="tx1"/>
                </a:solidFill>
                <a:latin typeface="+mj-lt"/>
              </a:rPr>
              <a:t> </a:t>
            </a:r>
            <a:r>
              <a:rPr lang="it-IT" altLang="it-IT" sz="2000" dirty="0" smtClean="0">
                <a:solidFill>
                  <a:schemeClr val="tx1"/>
                </a:solidFill>
                <a:latin typeface="+mj-lt"/>
                <a:sym typeface="Wingdings" pitchFamily="2" charset="2"/>
              </a:rPr>
              <a:t> Stress da calore  Colpo di calore, disidratazione, convulsioni, coma  morte nei casi più gravi</a:t>
            </a:r>
          </a:p>
          <a:p>
            <a:pPr marL="0" indent="0" eaLnBrk="1" hangingPunct="1">
              <a:buClr>
                <a:srgbClr val="24929A"/>
              </a:buClr>
            </a:pPr>
            <a:endParaRPr lang="it-IT" altLang="it-IT" sz="2000" dirty="0" smtClean="0">
              <a:solidFill>
                <a:schemeClr val="tx1"/>
              </a:solidFill>
              <a:latin typeface="+mj-lt"/>
            </a:endParaRPr>
          </a:p>
          <a:p>
            <a:pPr marL="0" indent="0" eaLnBrk="1" hangingPunct="1">
              <a:buClr>
                <a:srgbClr val="24929A"/>
              </a:buClr>
              <a:buFontTx/>
              <a:buNone/>
            </a:pPr>
            <a:endParaRPr lang="it-IT" altLang="it-IT" sz="2000" dirty="0" smtClean="0">
              <a:solidFill>
                <a:schemeClr val="tx1"/>
              </a:solidFill>
              <a:latin typeface="+mj-lt"/>
              <a:sym typeface="Wingdings" pitchFamily="2" charset="2"/>
            </a:endParaRPr>
          </a:p>
          <a:p>
            <a:pPr marL="0" indent="0" eaLnBrk="1" hangingPunct="1">
              <a:buClr>
                <a:srgbClr val="24929A"/>
              </a:buClr>
              <a:buFontTx/>
              <a:buNone/>
            </a:pPr>
            <a:endParaRPr lang="it-IT" altLang="it-IT" sz="1600" dirty="0" smtClean="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ltLang="it-IT" dirty="0" smtClean="0"/>
              <a:t>Ambienti severi</a:t>
            </a:r>
            <a:endParaRPr lang="it-IT" dirty="0"/>
          </a:p>
        </p:txBody>
      </p:sp>
      <p:sp>
        <p:nvSpPr>
          <p:cNvPr id="4" name="Sottotitolo 6"/>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eaLnBrk="1" hangingPunct="1">
              <a:spcBef>
                <a:spcPct val="0"/>
              </a:spcBef>
            </a:pPr>
            <a:r>
              <a:rPr lang="it-IT" altLang="it-IT" sz="2000" dirty="0" smtClean="0">
                <a:solidFill>
                  <a:schemeClr val="tx1"/>
                </a:solidFill>
              </a:rPr>
              <a:t>Celle frigorifere e locali costantemente </a:t>
            </a:r>
            <a:br>
              <a:rPr lang="it-IT" altLang="it-IT" sz="2000" dirty="0" smtClean="0">
                <a:solidFill>
                  <a:schemeClr val="tx1"/>
                </a:solidFill>
              </a:rPr>
            </a:br>
            <a:r>
              <a:rPr lang="it-IT" altLang="it-IT" sz="2000" dirty="0" smtClean="0">
                <a:solidFill>
                  <a:schemeClr val="tx1"/>
                </a:solidFill>
              </a:rPr>
              <a:t>raffreddati a temperature di refrigerazione </a:t>
            </a:r>
            <a:br>
              <a:rPr lang="it-IT" altLang="it-IT" sz="2000" dirty="0" smtClean="0">
                <a:solidFill>
                  <a:schemeClr val="tx1"/>
                </a:solidFill>
              </a:rPr>
            </a:br>
            <a:r>
              <a:rPr lang="it-IT" altLang="it-IT" sz="2000" dirty="0" smtClean="0">
                <a:solidFill>
                  <a:schemeClr val="tx1"/>
                </a:solidFill>
              </a:rPr>
              <a:t>o di congelamento</a:t>
            </a:r>
          </a:p>
          <a:p>
            <a:pPr algn="r" eaLnBrk="1" hangingPunct="1">
              <a:spcBef>
                <a:spcPct val="0"/>
              </a:spcBef>
            </a:pPr>
            <a:r>
              <a:rPr lang="it-IT" altLang="it-IT" sz="2000" dirty="0" smtClean="0">
                <a:solidFill>
                  <a:schemeClr val="tx1"/>
                </a:solidFill>
              </a:rPr>
              <a:t>Ambienti chiusi in cui siano presenti</a:t>
            </a:r>
            <a:br>
              <a:rPr lang="it-IT" altLang="it-IT" sz="2000" dirty="0" smtClean="0">
                <a:solidFill>
                  <a:schemeClr val="tx1"/>
                </a:solidFill>
              </a:rPr>
            </a:br>
            <a:r>
              <a:rPr lang="it-IT" altLang="it-IT" sz="2000" dirty="0" smtClean="0">
                <a:solidFill>
                  <a:schemeClr val="tx1"/>
                </a:solidFill>
              </a:rPr>
              <a:t> importanti sorgenti di calore (fornaci, forni, …)</a:t>
            </a:r>
          </a:p>
          <a:p>
            <a:pPr eaLnBrk="1" hangingPunct="1">
              <a:spcBef>
                <a:spcPct val="0"/>
              </a:spcBef>
            </a:pPr>
            <a:endParaRPr lang="it-IT" altLang="it-IT" sz="2000" dirty="0" smtClean="0">
              <a:solidFill>
                <a:schemeClr val="tx1"/>
              </a:solidFill>
            </a:endParaRPr>
          </a:p>
        </p:txBody>
      </p:sp>
      <p:pic>
        <p:nvPicPr>
          <p:cNvPr id="5" name="Picture 2"/>
          <p:cNvPicPr>
            <a:picLocks noChangeAspect="1" noChangeArrowheads="1"/>
          </p:cNvPicPr>
          <p:nvPr/>
        </p:nvPicPr>
        <p:blipFill>
          <a:blip r:embed="rId2" cstate="print">
            <a:extLst/>
          </a:blip>
          <a:srcRect/>
          <a:stretch>
            <a:fillRect/>
          </a:stretch>
        </p:blipFill>
        <p:spPr bwMode="auto">
          <a:xfrm>
            <a:off x="574398" y="1303528"/>
            <a:ext cx="2450986" cy="2448000"/>
          </a:xfrm>
          <a:prstGeom prst="ellipse">
            <a:avLst/>
          </a:prstGeom>
          <a:ln w="63500" cap="rnd">
            <a:solidFill>
              <a:srgbClr val="34869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6" name="Picture 3"/>
          <p:cNvPicPr>
            <a:picLocks noChangeAspect="1" noChangeArrowheads="1"/>
          </p:cNvPicPr>
          <p:nvPr/>
        </p:nvPicPr>
        <p:blipFill>
          <a:blip r:embed="rId3" cstate="print">
            <a:extLst/>
          </a:blip>
          <a:srcRect/>
          <a:stretch>
            <a:fillRect/>
          </a:stretch>
        </p:blipFill>
        <p:spPr bwMode="auto">
          <a:xfrm>
            <a:off x="5264331" y="3451082"/>
            <a:ext cx="2834640" cy="1959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Riferimento normativo</a:t>
            </a:r>
            <a:endParaRPr lang="it-IT" dirty="0"/>
          </a:p>
        </p:txBody>
      </p:sp>
      <p:sp>
        <p:nvSpPr>
          <p:cNvPr id="3" name="Segnaposto testo 2"/>
          <p:cNvSpPr>
            <a:spLocks noGrp="1"/>
          </p:cNvSpPr>
          <p:nvPr>
            <p:ph type="body" sz="quarter" idx="10"/>
          </p:nvPr>
        </p:nvSpPr>
        <p:spPr/>
        <p:txBody>
          <a:bodyPr>
            <a:normAutofit/>
          </a:bodyPr>
          <a:lstStyle/>
          <a:p>
            <a:pPr marL="274638" indent="-274638">
              <a:spcBef>
                <a:spcPct val="0"/>
              </a:spcBef>
              <a:buClr>
                <a:srgbClr val="348692"/>
              </a:buClr>
              <a:buFont typeface="Arial" pitchFamily="34" charset="0"/>
              <a:buChar char="•"/>
            </a:pPr>
            <a:r>
              <a:rPr lang="it-IT" altLang="it-IT" sz="2000" dirty="0" smtClean="0">
                <a:solidFill>
                  <a:schemeClr val="tx1"/>
                </a:solidFill>
              </a:rPr>
              <a:t>Il D. </a:t>
            </a:r>
            <a:r>
              <a:rPr lang="it-IT" altLang="it-IT" sz="2000" dirty="0" err="1" smtClean="0">
                <a:solidFill>
                  <a:schemeClr val="tx1"/>
                </a:solidFill>
              </a:rPr>
              <a:t>Lgs</a:t>
            </a:r>
            <a:r>
              <a:rPr lang="it-IT" altLang="it-IT" sz="2000" dirty="0" smtClean="0">
                <a:solidFill>
                  <a:schemeClr val="tx1"/>
                </a:solidFill>
              </a:rPr>
              <a:t>.81/08 (Testo Unico sulla salute e la sicurezza dei lavoratori) impone di mantenere condizioni microclimatiche adeguate alle condizioni di lavoro e al dispendio energetico, pur non indicando parametri precisi</a:t>
            </a:r>
          </a:p>
          <a:p>
            <a:pPr marL="274638" indent="-274638">
              <a:spcBef>
                <a:spcPct val="0"/>
              </a:spcBef>
              <a:buClr>
                <a:srgbClr val="348692"/>
              </a:buClr>
            </a:pPr>
            <a:endParaRPr lang="it-IT" altLang="it-IT" sz="2000" dirty="0" smtClean="0">
              <a:solidFill>
                <a:schemeClr val="tx1"/>
              </a:solidFill>
            </a:endParaRPr>
          </a:p>
          <a:p>
            <a:pPr marL="274638" indent="-274638">
              <a:spcBef>
                <a:spcPct val="0"/>
              </a:spcBef>
              <a:buClr>
                <a:srgbClr val="348692"/>
              </a:buClr>
            </a:pPr>
            <a:r>
              <a:rPr lang="it-IT" altLang="it-IT" sz="2000" dirty="0" smtClean="0">
                <a:solidFill>
                  <a:schemeClr val="tx1"/>
                </a:solidFill>
              </a:rPr>
              <a:t>     Altre leggi, in particolare quelle sul risparmio energetico e la riduzione dell’inquinamento dell’aria, impongono limitazioni sulle temperature ottenute con il riscaldamento</a:t>
            </a:r>
          </a:p>
          <a:p>
            <a:pPr marL="274638" indent="-274638">
              <a:spcBef>
                <a:spcPct val="0"/>
              </a:spcBef>
              <a:buClr>
                <a:srgbClr val="348692"/>
              </a:buClr>
            </a:pPr>
            <a:endParaRPr lang="it-IT" altLang="it-IT" sz="2000" dirty="0" smtClean="0">
              <a:solidFill>
                <a:schemeClr val="tx1"/>
              </a:solidFill>
            </a:endParaRPr>
          </a:p>
          <a:p>
            <a:pPr marL="274638" indent="-274638">
              <a:spcBef>
                <a:spcPct val="0"/>
              </a:spcBef>
              <a:buClr>
                <a:srgbClr val="348692"/>
              </a:buClr>
            </a:pPr>
            <a:r>
              <a:rPr lang="it-IT" altLang="it-IT" sz="2000" dirty="0" smtClean="0">
                <a:solidFill>
                  <a:schemeClr val="tx1"/>
                </a:solidFill>
              </a:rPr>
              <a:t>     La Normativa Tecnica ha individuato condizioni consigliabili dei diversi parametri microclimatici negli ambienti di lavoro</a:t>
            </a:r>
          </a:p>
          <a:p>
            <a:endParaRPr lang="it-IT" sz="20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ltLang="it-IT" dirty="0" smtClean="0"/>
              <a:t>Ambienti severi</a:t>
            </a:r>
            <a:endParaRPr lang="it-IT" dirty="0"/>
          </a:p>
        </p:txBody>
      </p:sp>
      <p:sp>
        <p:nvSpPr>
          <p:cNvPr id="4" name="Segnaposto contenuto 2"/>
          <p:cNvSpPr>
            <a:spLocks noGrp="1"/>
          </p:cNvSpPr>
          <p:nvPr>
            <p:ph type="body" sz="quarter" idx="10"/>
          </p:nvPr>
        </p:nvSpPr>
        <p:spPr bwMode="auto">
          <a:xfrm>
            <a:off x="574398" y="1509528"/>
            <a:ext cx="7184939" cy="3711575"/>
          </a:xfrm>
          <a:noFill/>
          <a:ln>
            <a:miter lim="800000"/>
            <a:headEnd/>
            <a:tailEnd/>
          </a:ln>
        </p:spPr>
        <p:txBody>
          <a:bodyPr vert="horz" wrap="square" lIns="91440" tIns="45720" rIns="91440" bIns="45720" numCol="1" anchor="t" anchorCtr="0" compatLnSpc="1">
            <a:prstTxWarp prst="textNoShape">
              <a:avLst/>
            </a:prstTxWarp>
          </a:bodyPr>
          <a:lstStyle/>
          <a:p>
            <a:pPr marL="352425" indent="-352425" eaLnBrk="1" hangingPunct="1"/>
            <a:r>
              <a:rPr lang="it-IT" altLang="it-IT" sz="2000" b="1" dirty="0" smtClean="0">
                <a:solidFill>
                  <a:schemeClr val="tx1"/>
                </a:solidFill>
              </a:rPr>
              <a:t>LA VALUTAZIONE SPECIALISTICA</a:t>
            </a:r>
            <a:r>
              <a:rPr lang="it-IT" altLang="it-IT" sz="2000" dirty="0" smtClean="0">
                <a:solidFill>
                  <a:schemeClr val="tx1"/>
                </a:solidFill>
              </a:rPr>
              <a:t> delle condizioni microclimatiche che determinano rischi per la salute e la sicurezza</a:t>
            </a:r>
          </a:p>
          <a:p>
            <a:pPr marL="352425" indent="-352425" eaLnBrk="1" hangingPunct="1">
              <a:buFontTx/>
              <a:buAutoNum type="arabicPeriod"/>
            </a:pPr>
            <a:endParaRPr lang="it-IT" altLang="it-IT" sz="2000" dirty="0" smtClean="0">
              <a:solidFill>
                <a:schemeClr val="tx1"/>
              </a:solidFill>
            </a:endParaRPr>
          </a:p>
          <a:p>
            <a:pPr marL="352425" indent="-352425" eaLnBrk="1" hangingPunct="1"/>
            <a:r>
              <a:rPr lang="it-IT" altLang="it-IT" sz="2000" b="1" dirty="0" smtClean="0">
                <a:solidFill>
                  <a:schemeClr val="tx1"/>
                </a:solidFill>
              </a:rPr>
              <a:t>IL PIANO </a:t>
            </a:r>
            <a:r>
              <a:rPr lang="it-IT" altLang="it-IT" sz="2000" b="1" dirty="0" err="1" smtClean="0">
                <a:solidFill>
                  <a:schemeClr val="tx1"/>
                </a:solidFill>
              </a:rPr>
              <a:t>DI</a:t>
            </a:r>
            <a:r>
              <a:rPr lang="it-IT" altLang="it-IT" sz="2000" b="1" dirty="0" smtClean="0">
                <a:solidFill>
                  <a:schemeClr val="tx1"/>
                </a:solidFill>
              </a:rPr>
              <a:t> MIGLIORAMENTO</a:t>
            </a:r>
            <a:r>
              <a:rPr lang="it-IT" altLang="it-IT" sz="2000" dirty="0" smtClean="0">
                <a:solidFill>
                  <a:schemeClr val="tx1"/>
                </a:solidFill>
              </a:rPr>
              <a:t>, con misure tecniche ed organizzative che consentano di evitare lo stress termico e i conseguenti rischi per i lavoratori</a:t>
            </a:r>
          </a:p>
        </p:txBody>
      </p:sp>
      <p:pic>
        <p:nvPicPr>
          <p:cNvPr id="5" name="Picture 7" descr="Fotolia_35966875_S"/>
          <p:cNvPicPr>
            <a:picLocks noChangeAspect="1" noChangeArrowheads="1"/>
          </p:cNvPicPr>
          <p:nvPr/>
        </p:nvPicPr>
        <p:blipFill>
          <a:blip r:embed="rId2"/>
          <a:srcRect/>
          <a:stretch>
            <a:fillRect/>
          </a:stretch>
        </p:blipFill>
        <p:spPr bwMode="auto">
          <a:xfrm>
            <a:off x="6060141" y="3890873"/>
            <a:ext cx="2338251" cy="212706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Ambienti severi</a:t>
            </a:r>
            <a:endParaRPr lang="it-IT" dirty="0"/>
          </a:p>
        </p:txBody>
      </p:sp>
      <p:sp>
        <p:nvSpPr>
          <p:cNvPr id="4" name="Sottotitolo 3"/>
          <p:cNvSpPr>
            <a:spLocks noGrp="1"/>
          </p:cNvSpPr>
          <p:nvPr>
            <p:ph type="body" sz="quarter" idx="10"/>
          </p:nvPr>
        </p:nvSpPr>
        <p:spPr bwMode="auto">
          <a:xfrm>
            <a:off x="511691" y="2194560"/>
            <a:ext cx="7823994" cy="3711575"/>
          </a:xfrm>
          <a:noFill/>
          <a:ln>
            <a:miter lim="800000"/>
            <a:headEnd/>
            <a:tailEnd/>
          </a:ln>
        </p:spPr>
        <p:txBody>
          <a:bodyPr vert="horz" wrap="square" lIns="91440" tIns="45720" rIns="91440" bIns="45720" numCol="1" anchor="t" anchorCtr="0" compatLnSpc="1">
            <a:prstTxWarp prst="textNoShape">
              <a:avLst/>
            </a:prstTxWarp>
          </a:bodyPr>
          <a:lstStyle/>
          <a:p>
            <a:pPr marL="274638" indent="-274638" eaLnBrk="1" hangingPunct="1">
              <a:spcBef>
                <a:spcPts val="100"/>
              </a:spcBef>
            </a:pPr>
            <a:r>
              <a:rPr lang="it-IT" altLang="it-IT" sz="1800" dirty="0" smtClean="0">
                <a:solidFill>
                  <a:schemeClr val="tx1"/>
                </a:solidFill>
              </a:rPr>
              <a:t>Segregazione/coibentazione e schermatura delle sorgenti calde o fredde</a:t>
            </a:r>
          </a:p>
          <a:p>
            <a:pPr marL="274638" indent="-274638" eaLnBrk="1" hangingPunct="1">
              <a:spcBef>
                <a:spcPts val="100"/>
              </a:spcBef>
              <a:buFontTx/>
              <a:buAutoNum type="arabicPeriod"/>
            </a:pPr>
            <a:endParaRPr lang="it-IT" altLang="it-IT" sz="1800" dirty="0" smtClean="0">
              <a:solidFill>
                <a:schemeClr val="tx1"/>
              </a:solidFill>
            </a:endParaRPr>
          </a:p>
          <a:p>
            <a:pPr marL="274638" indent="-274638" eaLnBrk="1" hangingPunct="1">
              <a:spcBef>
                <a:spcPts val="100"/>
              </a:spcBef>
            </a:pPr>
            <a:r>
              <a:rPr lang="it-IT" altLang="it-IT" sz="1800" dirty="0" smtClean="0">
                <a:solidFill>
                  <a:schemeClr val="tx1"/>
                </a:solidFill>
              </a:rPr>
              <a:t>Ventilazione aumentata in ambienti caldi e ridotta in ambienti freddi</a:t>
            </a:r>
          </a:p>
          <a:p>
            <a:pPr marL="274638" indent="-274638" eaLnBrk="1" hangingPunct="1">
              <a:spcBef>
                <a:spcPts val="100"/>
              </a:spcBef>
              <a:buFontTx/>
              <a:buAutoNum type="arabicPeriod"/>
            </a:pPr>
            <a:endParaRPr lang="it-IT" altLang="it-IT" sz="1800" dirty="0" smtClean="0">
              <a:solidFill>
                <a:schemeClr val="tx1"/>
              </a:solidFill>
            </a:endParaRPr>
          </a:p>
          <a:p>
            <a:pPr marL="274638" indent="-274638" eaLnBrk="1" hangingPunct="1">
              <a:spcBef>
                <a:spcPts val="100"/>
              </a:spcBef>
            </a:pPr>
            <a:r>
              <a:rPr lang="it-IT" altLang="it-IT" sz="1800" dirty="0" smtClean="0">
                <a:solidFill>
                  <a:schemeClr val="tx1"/>
                </a:solidFill>
              </a:rPr>
              <a:t>Cabine di controllo delle lavorazioni </a:t>
            </a:r>
            <a:r>
              <a:rPr lang="it-IT" altLang="it-IT" sz="1800" dirty="0" err="1" smtClean="0">
                <a:solidFill>
                  <a:schemeClr val="tx1"/>
                </a:solidFill>
              </a:rPr>
              <a:t>raffrescate</a:t>
            </a:r>
            <a:r>
              <a:rPr lang="it-IT" altLang="it-IT" sz="1800" dirty="0" smtClean="0">
                <a:solidFill>
                  <a:schemeClr val="tx1"/>
                </a:solidFill>
              </a:rPr>
              <a:t> o riscaldate</a:t>
            </a:r>
          </a:p>
          <a:p>
            <a:pPr marL="274638" indent="-274638" eaLnBrk="1" hangingPunct="1">
              <a:spcBef>
                <a:spcPts val="100"/>
              </a:spcBef>
              <a:buFontTx/>
              <a:buAutoNum type="arabicPeriod"/>
            </a:pPr>
            <a:endParaRPr lang="it-IT" altLang="it-IT" sz="1800" dirty="0" smtClean="0">
              <a:solidFill>
                <a:schemeClr val="tx1"/>
              </a:solidFill>
            </a:endParaRPr>
          </a:p>
          <a:p>
            <a:pPr marL="274638" indent="-274638" eaLnBrk="1" hangingPunct="1">
              <a:spcBef>
                <a:spcPts val="100"/>
              </a:spcBef>
            </a:pPr>
            <a:r>
              <a:rPr lang="it-IT" altLang="it-IT" sz="1800" dirty="0" smtClean="0">
                <a:solidFill>
                  <a:schemeClr val="tx1"/>
                </a:solidFill>
              </a:rPr>
              <a:t>Zone di acclimatazione (interno/esterno, lavoro/riposo)</a:t>
            </a:r>
          </a:p>
          <a:p>
            <a:pPr marL="274638" indent="-274638" eaLnBrk="1" hangingPunct="1">
              <a:spcBef>
                <a:spcPts val="100"/>
              </a:spcBef>
              <a:buFontTx/>
              <a:buAutoNum type="arabicPeriod"/>
            </a:pPr>
            <a:endParaRPr lang="it-IT" altLang="it-IT" sz="1800" dirty="0" smtClean="0">
              <a:solidFill>
                <a:schemeClr val="tx1"/>
              </a:solidFill>
            </a:endParaRPr>
          </a:p>
          <a:p>
            <a:pPr marL="274638" indent="-274638" eaLnBrk="1" hangingPunct="1">
              <a:spcBef>
                <a:spcPts val="100"/>
              </a:spcBef>
            </a:pPr>
            <a:r>
              <a:rPr lang="it-IT" altLang="it-IT" sz="1800" dirty="0" smtClean="0">
                <a:solidFill>
                  <a:schemeClr val="tx1"/>
                </a:solidFill>
              </a:rPr>
              <a:t>DPI e Vestiario</a:t>
            </a:r>
          </a:p>
        </p:txBody>
      </p:sp>
      <p:sp>
        <p:nvSpPr>
          <p:cNvPr id="6" name="Rettangolo 5"/>
          <p:cNvSpPr/>
          <p:nvPr/>
        </p:nvSpPr>
        <p:spPr>
          <a:xfrm>
            <a:off x="511691" y="1227909"/>
            <a:ext cx="6659817" cy="400110"/>
          </a:xfrm>
          <a:prstGeom prst="rect">
            <a:avLst/>
          </a:prstGeom>
        </p:spPr>
        <p:txBody>
          <a:bodyPr wrap="square">
            <a:spAutoFit/>
          </a:bodyPr>
          <a:lstStyle/>
          <a:p>
            <a:pPr marL="182563" indent="-182563">
              <a:spcBef>
                <a:spcPts val="100"/>
              </a:spcBef>
              <a:buClr>
                <a:srgbClr val="24929A"/>
              </a:buClr>
            </a:pPr>
            <a:r>
              <a:rPr lang="it-IT" altLang="it-IT" sz="2000" b="1" dirty="0" smtClean="0">
                <a:latin typeface="+mj-lt"/>
              </a:rPr>
              <a:t>MISURE PER EVITARE LO STRESS TERMICO</a:t>
            </a:r>
            <a:endParaRPr lang="it-IT" altLang="it-IT" sz="20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Ambienti severi</a:t>
            </a:r>
            <a:endParaRPr lang="it-IT" dirty="0"/>
          </a:p>
        </p:txBody>
      </p:sp>
      <p:sp>
        <p:nvSpPr>
          <p:cNvPr id="4" name="Sottotitolo 3"/>
          <p:cNvSpPr>
            <a:spLocks noGrp="1"/>
          </p:cNvSpPr>
          <p:nvPr>
            <p:ph type="body" sz="quarter" idx="10"/>
          </p:nvPr>
        </p:nvSpPr>
        <p:spPr bwMode="auto">
          <a:xfrm>
            <a:off x="574398" y="2103120"/>
            <a:ext cx="7823994" cy="3711575"/>
          </a:xfrm>
          <a:prstGeom prst="rect">
            <a:avLst/>
          </a:prstGeom>
          <a:noFill/>
          <a:ln>
            <a:miter lim="800000"/>
            <a:headEnd/>
            <a:tailEnd/>
          </a:ln>
        </p:spPr>
        <p:txBody>
          <a:bodyPr/>
          <a:lstStyle/>
          <a:p>
            <a:pPr algn="just" eaLnBrk="1" hangingPunct="1">
              <a:spcBef>
                <a:spcPts val="100"/>
              </a:spcBef>
              <a:buClr>
                <a:srgbClr val="24929A"/>
              </a:buClr>
            </a:pPr>
            <a:r>
              <a:rPr lang="it-IT" altLang="it-IT" sz="1800" dirty="0" smtClean="0">
                <a:solidFill>
                  <a:schemeClr val="tx1"/>
                </a:solidFill>
              </a:rPr>
              <a:t>Procedure di sicurezza (pause, tempi massimi di esposizione, tempi per l’acclimatazione, esclusione del lavoro in solitario)</a:t>
            </a:r>
          </a:p>
          <a:p>
            <a:pPr marL="1247775" lvl="1" indent="-533400" algn="just" eaLnBrk="1" hangingPunct="1">
              <a:spcBef>
                <a:spcPts val="100"/>
              </a:spcBef>
              <a:buClr>
                <a:srgbClr val="24929A"/>
              </a:buClr>
              <a:buFontTx/>
              <a:buAutoNum type="arabicPeriod"/>
            </a:pPr>
            <a:endParaRPr lang="it-IT" altLang="it-IT" sz="1000" dirty="0" smtClean="0">
              <a:solidFill>
                <a:schemeClr val="tx1"/>
              </a:solidFill>
            </a:endParaRPr>
          </a:p>
          <a:p>
            <a:pPr marL="352425" indent="-352425" algn="just" eaLnBrk="1" hangingPunct="1">
              <a:spcBef>
                <a:spcPts val="100"/>
              </a:spcBef>
              <a:buClr>
                <a:srgbClr val="24929A"/>
              </a:buClr>
            </a:pPr>
            <a:r>
              <a:rPr lang="it-IT" altLang="it-IT" sz="1800" dirty="0" smtClean="0">
                <a:solidFill>
                  <a:schemeClr val="tx1"/>
                </a:solidFill>
              </a:rPr>
              <a:t>Segnalatori di malore e allarmi, dispositivi di apertura di sicurezza  delle porte</a:t>
            </a:r>
          </a:p>
          <a:p>
            <a:pPr marL="352425" indent="-352425" algn="just" eaLnBrk="1" hangingPunct="1">
              <a:spcBef>
                <a:spcPts val="100"/>
              </a:spcBef>
              <a:buClr>
                <a:srgbClr val="24929A"/>
              </a:buClr>
              <a:buFontTx/>
              <a:buAutoNum type="arabicPeriod" startAt="6"/>
            </a:pPr>
            <a:endParaRPr lang="it-IT" altLang="it-IT" sz="1000" dirty="0" smtClean="0">
              <a:solidFill>
                <a:schemeClr val="tx1"/>
              </a:solidFill>
            </a:endParaRPr>
          </a:p>
          <a:p>
            <a:pPr marL="352425" indent="-352425" algn="just" eaLnBrk="1" hangingPunct="1">
              <a:spcBef>
                <a:spcPts val="100"/>
              </a:spcBef>
              <a:buClr>
                <a:srgbClr val="24929A"/>
              </a:buClr>
            </a:pPr>
            <a:r>
              <a:rPr lang="it-IT" altLang="it-IT" sz="1800" dirty="0" smtClean="0">
                <a:solidFill>
                  <a:schemeClr val="tx1"/>
                </a:solidFill>
              </a:rPr>
              <a:t>Illuminazione di sicurezza</a:t>
            </a:r>
          </a:p>
          <a:p>
            <a:pPr marL="352425" indent="-352425" algn="just" eaLnBrk="1" hangingPunct="1">
              <a:spcBef>
                <a:spcPts val="100"/>
              </a:spcBef>
              <a:buClr>
                <a:srgbClr val="24929A"/>
              </a:buClr>
              <a:buFontTx/>
              <a:buAutoNum type="arabicPeriod" startAt="6"/>
            </a:pPr>
            <a:endParaRPr lang="it-IT" altLang="it-IT" sz="1000" dirty="0" smtClean="0">
              <a:solidFill>
                <a:schemeClr val="tx1"/>
              </a:solidFill>
            </a:endParaRPr>
          </a:p>
          <a:p>
            <a:pPr marL="352425" indent="-352425" algn="just" eaLnBrk="1" hangingPunct="1">
              <a:spcBef>
                <a:spcPts val="100"/>
              </a:spcBef>
              <a:buClr>
                <a:srgbClr val="24929A"/>
              </a:buClr>
            </a:pPr>
            <a:r>
              <a:rPr lang="it-IT" altLang="it-IT" sz="1800" dirty="0" smtClean="0">
                <a:solidFill>
                  <a:schemeClr val="tx1"/>
                </a:solidFill>
              </a:rPr>
              <a:t>Informazione e formazione per i lavoratori: </a:t>
            </a:r>
          </a:p>
          <a:p>
            <a:pPr algn="just" eaLnBrk="1" hangingPunct="1">
              <a:spcBef>
                <a:spcPts val="100"/>
              </a:spcBef>
              <a:buClr>
                <a:srgbClr val="24929A"/>
              </a:buClr>
              <a:buFontTx/>
              <a:buNone/>
            </a:pPr>
            <a:r>
              <a:rPr lang="it-IT" altLang="it-IT" sz="1800" dirty="0" smtClean="0">
                <a:solidFill>
                  <a:schemeClr val="tx1"/>
                </a:solidFill>
              </a:rPr>
              <a:t>procedure, alimentazione, bevande</a:t>
            </a:r>
          </a:p>
          <a:p>
            <a:pPr marL="352425" indent="-352425" algn="just" eaLnBrk="1" hangingPunct="1">
              <a:spcBef>
                <a:spcPts val="100"/>
              </a:spcBef>
              <a:buClr>
                <a:srgbClr val="24929A"/>
              </a:buClr>
              <a:buFontTx/>
              <a:buAutoNum type="arabicPeriod" startAt="6"/>
            </a:pPr>
            <a:endParaRPr lang="it-IT" altLang="it-IT" sz="1000" dirty="0" smtClean="0">
              <a:solidFill>
                <a:schemeClr val="tx1"/>
              </a:solidFill>
            </a:endParaRPr>
          </a:p>
          <a:p>
            <a:pPr marL="352425" indent="-352425" algn="just" eaLnBrk="1" hangingPunct="1">
              <a:spcBef>
                <a:spcPts val="100"/>
              </a:spcBef>
              <a:buClr>
                <a:srgbClr val="24929A"/>
              </a:buClr>
            </a:pPr>
            <a:r>
              <a:rPr lang="it-IT" altLang="it-IT" sz="1800" dirty="0" smtClean="0">
                <a:solidFill>
                  <a:schemeClr val="tx1"/>
                </a:solidFill>
              </a:rPr>
              <a:t>Sorveglianza sanitaria</a:t>
            </a:r>
          </a:p>
          <a:p>
            <a:pPr marL="352425" indent="-352425" algn="just" eaLnBrk="1" hangingPunct="1">
              <a:spcBef>
                <a:spcPts val="100"/>
              </a:spcBef>
              <a:buClr>
                <a:srgbClr val="24929A"/>
              </a:buClr>
              <a:buFontTx/>
              <a:buAutoNum type="arabicPeriod" startAt="6"/>
            </a:pPr>
            <a:endParaRPr lang="it-IT" altLang="it-IT" sz="1000" dirty="0" smtClean="0">
              <a:solidFill>
                <a:schemeClr val="tx1"/>
              </a:solidFill>
            </a:endParaRPr>
          </a:p>
          <a:p>
            <a:pPr marL="352425" indent="-352425" algn="just" eaLnBrk="1" hangingPunct="1">
              <a:spcBef>
                <a:spcPts val="100"/>
              </a:spcBef>
              <a:buClr>
                <a:srgbClr val="24929A"/>
              </a:buClr>
            </a:pPr>
            <a:r>
              <a:rPr lang="it-IT" altLang="it-IT" sz="1800" dirty="0" smtClean="0">
                <a:solidFill>
                  <a:schemeClr val="tx1"/>
                </a:solidFill>
              </a:rPr>
              <a:t>DPI per condizioni estreme</a:t>
            </a:r>
          </a:p>
          <a:p>
            <a:pPr marL="352425" indent="-352425" algn="just" eaLnBrk="1" hangingPunct="1">
              <a:spcBef>
                <a:spcPts val="100"/>
              </a:spcBef>
              <a:buClr>
                <a:srgbClr val="24929A"/>
              </a:buClr>
              <a:buFontTx/>
              <a:buAutoNum type="arabicPeriod" startAt="6"/>
            </a:pPr>
            <a:endParaRPr lang="it-IT" altLang="it-IT" sz="1800" dirty="0" smtClean="0">
              <a:solidFill>
                <a:schemeClr val="tx1"/>
              </a:solidFill>
            </a:endParaRPr>
          </a:p>
        </p:txBody>
      </p:sp>
      <p:sp>
        <p:nvSpPr>
          <p:cNvPr id="5" name="Rettangolo 4"/>
          <p:cNvSpPr/>
          <p:nvPr/>
        </p:nvSpPr>
        <p:spPr>
          <a:xfrm>
            <a:off x="679267" y="1047863"/>
            <a:ext cx="6008915" cy="369332"/>
          </a:xfrm>
          <a:prstGeom prst="rect">
            <a:avLst/>
          </a:prstGeom>
        </p:spPr>
        <p:txBody>
          <a:bodyPr wrap="square">
            <a:spAutoFit/>
          </a:bodyPr>
          <a:lstStyle/>
          <a:p>
            <a:pPr marL="182563" indent="-182563">
              <a:spcBef>
                <a:spcPts val="100"/>
              </a:spcBef>
              <a:buClr>
                <a:srgbClr val="24929A"/>
              </a:buClr>
            </a:pPr>
            <a:r>
              <a:rPr lang="it-IT" altLang="it-IT" b="1" dirty="0" smtClean="0">
                <a:latin typeface="Arial" charset="0"/>
              </a:rPr>
              <a:t>MISURE PER EVITARE LO STRESS TERMICO</a:t>
            </a:r>
            <a:endParaRPr lang="it-IT" altLang="it-IT" dirty="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Obblighi dei lavoratori</a:t>
            </a:r>
            <a:endParaRPr lang="it-IT" dirty="0"/>
          </a:p>
        </p:txBody>
      </p:sp>
      <p:sp>
        <p:nvSpPr>
          <p:cNvPr id="3" name="Segnaposto testo 2"/>
          <p:cNvSpPr>
            <a:spLocks noGrp="1"/>
          </p:cNvSpPr>
          <p:nvPr>
            <p:ph type="body" sz="quarter" idx="10"/>
          </p:nvPr>
        </p:nvSpPr>
        <p:spPr/>
        <p:txBody>
          <a:bodyPr>
            <a:normAutofit fontScale="92500" lnSpcReduction="10000"/>
          </a:bodyPr>
          <a:lstStyle/>
          <a:p>
            <a:pPr marL="609600" indent="-609600">
              <a:lnSpc>
                <a:spcPct val="150000"/>
              </a:lnSpc>
            </a:pPr>
            <a:r>
              <a:rPr lang="it-IT" altLang="it-IT" sz="2000" b="1" dirty="0" smtClean="0">
                <a:solidFill>
                  <a:schemeClr val="tx1"/>
                </a:solidFill>
              </a:rPr>
              <a:t>Seguire le procedure</a:t>
            </a:r>
            <a:r>
              <a:rPr lang="it-IT" altLang="it-IT" sz="2000" dirty="0" smtClean="0">
                <a:solidFill>
                  <a:schemeClr val="tx1"/>
                </a:solidFill>
              </a:rPr>
              <a:t> aziendali per evitare lo stress termico (pause, tempi massimi di esposizione, tempi per l’acclimatazione, esclusione del lavoro in solitario)</a:t>
            </a:r>
          </a:p>
          <a:p>
            <a:pPr marL="609600" indent="-609600">
              <a:lnSpc>
                <a:spcPct val="150000"/>
              </a:lnSpc>
              <a:buFontTx/>
              <a:buAutoNum type="arabicPeriod"/>
            </a:pPr>
            <a:endParaRPr lang="it-IT" altLang="it-IT" sz="2000" dirty="0" smtClean="0">
              <a:solidFill>
                <a:schemeClr val="tx1"/>
              </a:solidFill>
            </a:endParaRPr>
          </a:p>
          <a:p>
            <a:pPr marL="609600" indent="-609600">
              <a:lnSpc>
                <a:spcPct val="150000"/>
              </a:lnSpc>
            </a:pPr>
            <a:r>
              <a:rPr lang="it-IT" altLang="it-IT" sz="2000" b="1" dirty="0" smtClean="0">
                <a:solidFill>
                  <a:schemeClr val="tx1"/>
                </a:solidFill>
              </a:rPr>
              <a:t>Avere cura dei dispositivi</a:t>
            </a:r>
            <a:r>
              <a:rPr lang="it-IT" altLang="it-IT" sz="2000" dirty="0" smtClean="0">
                <a:solidFill>
                  <a:schemeClr val="tx1"/>
                </a:solidFill>
              </a:rPr>
              <a:t> che servono a migliorare le condizioni ambientali: schermi, sportelli, porte</a:t>
            </a:r>
          </a:p>
          <a:p>
            <a:pPr marL="609600" indent="-609600">
              <a:lnSpc>
                <a:spcPct val="150000"/>
              </a:lnSpc>
              <a:buFontTx/>
              <a:buAutoNum type="arabicPeriod"/>
            </a:pPr>
            <a:endParaRPr lang="it-IT" altLang="it-IT" sz="2000" dirty="0" smtClean="0">
              <a:solidFill>
                <a:schemeClr val="tx1"/>
              </a:solidFill>
            </a:endParaRPr>
          </a:p>
          <a:p>
            <a:pPr marL="609600" indent="-609600">
              <a:lnSpc>
                <a:spcPct val="150000"/>
              </a:lnSpc>
            </a:pPr>
            <a:r>
              <a:rPr lang="it-IT" altLang="it-IT" sz="2000" b="1" dirty="0" smtClean="0">
                <a:solidFill>
                  <a:schemeClr val="tx1"/>
                </a:solidFill>
              </a:rPr>
              <a:t>Utilizzare i DPI assegnati</a:t>
            </a:r>
            <a:r>
              <a:rPr lang="it-IT" altLang="it-IT" sz="2000" dirty="0" smtClean="0">
                <a:solidFill>
                  <a:schemeClr val="tx1"/>
                </a:solidFill>
              </a:rPr>
              <a:t>, il vestiario adatto e i dispositivi di allarme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Obblighi dei lavoratori</a:t>
            </a:r>
            <a:endParaRPr lang="it-IT" dirty="0"/>
          </a:p>
        </p:txBody>
      </p:sp>
      <p:sp>
        <p:nvSpPr>
          <p:cNvPr id="3" name="Segnaposto testo 2"/>
          <p:cNvSpPr>
            <a:spLocks noGrp="1"/>
          </p:cNvSpPr>
          <p:nvPr>
            <p:ph type="body" sz="quarter" idx="10"/>
          </p:nvPr>
        </p:nvSpPr>
        <p:spPr/>
        <p:txBody>
          <a:bodyPr/>
          <a:lstStyle/>
          <a:p>
            <a:pPr marL="609600" indent="-609600">
              <a:lnSpc>
                <a:spcPct val="150000"/>
              </a:lnSpc>
              <a:buClr>
                <a:srgbClr val="24929A"/>
              </a:buClr>
            </a:pPr>
            <a:r>
              <a:rPr lang="it-IT" altLang="it-IT" sz="2000" b="1" dirty="0" smtClean="0">
                <a:solidFill>
                  <a:schemeClr val="tx1"/>
                </a:solidFill>
              </a:rPr>
              <a:t>Seguire attentamente i corsi di formazione</a:t>
            </a:r>
            <a:r>
              <a:rPr lang="it-IT" altLang="it-IT" sz="2000" dirty="0" smtClean="0">
                <a:solidFill>
                  <a:schemeClr val="tx1"/>
                </a:solidFill>
              </a:rPr>
              <a:t> sulle procedure e adottare i comportamenti prescritti o consigliati</a:t>
            </a:r>
          </a:p>
          <a:p>
            <a:pPr marL="609600" indent="-609600">
              <a:lnSpc>
                <a:spcPct val="150000"/>
              </a:lnSpc>
              <a:buClr>
                <a:srgbClr val="24929A"/>
              </a:buClr>
              <a:buFontTx/>
              <a:buAutoNum type="arabicPeriod" startAt="4"/>
            </a:pPr>
            <a:endParaRPr lang="it-IT" altLang="it-IT" sz="2000" dirty="0" smtClean="0">
              <a:solidFill>
                <a:schemeClr val="tx1"/>
              </a:solidFill>
            </a:endParaRPr>
          </a:p>
          <a:p>
            <a:pPr marL="609600" indent="-609600">
              <a:lnSpc>
                <a:spcPct val="150000"/>
              </a:lnSpc>
              <a:buClr>
                <a:srgbClr val="24929A"/>
              </a:buClr>
            </a:pPr>
            <a:r>
              <a:rPr lang="it-IT" altLang="it-IT" sz="2000" b="1" dirty="0" smtClean="0">
                <a:solidFill>
                  <a:schemeClr val="tx1"/>
                </a:solidFill>
              </a:rPr>
              <a:t>Presentarsi puntualmente alle visite</a:t>
            </a:r>
            <a:r>
              <a:rPr lang="it-IT" altLang="it-IT" sz="2000" dirty="0" smtClean="0">
                <a:solidFill>
                  <a:schemeClr val="tx1"/>
                </a:solidFill>
              </a:rPr>
              <a:t> del medico competente</a:t>
            </a:r>
          </a:p>
          <a:p>
            <a:pPr marL="609600" indent="-609600">
              <a:lnSpc>
                <a:spcPct val="150000"/>
              </a:lnSpc>
              <a:buClr>
                <a:srgbClr val="24929A"/>
              </a:buClr>
              <a:buFontTx/>
              <a:buAutoNum type="arabicPeriod" startAt="4"/>
            </a:pPr>
            <a:endParaRPr lang="it-IT" altLang="it-IT" sz="2000" dirty="0" smtClean="0">
              <a:solidFill>
                <a:schemeClr val="tx1"/>
              </a:solidFill>
            </a:endParaRPr>
          </a:p>
          <a:p>
            <a:pPr marL="609600" indent="-609600">
              <a:lnSpc>
                <a:spcPct val="150000"/>
              </a:lnSpc>
              <a:buClr>
                <a:srgbClr val="24929A"/>
              </a:buClr>
            </a:pPr>
            <a:r>
              <a:rPr lang="it-IT" altLang="it-IT" sz="2000" b="1" dirty="0" smtClean="0">
                <a:solidFill>
                  <a:schemeClr val="tx1"/>
                </a:solidFill>
              </a:rPr>
              <a:t>Segnalare al proprio superiore e al medico</a:t>
            </a:r>
            <a:r>
              <a:rPr lang="it-IT" altLang="it-IT" sz="2000" dirty="0" smtClean="0">
                <a:solidFill>
                  <a:schemeClr val="tx1"/>
                </a:solidFill>
              </a:rPr>
              <a:t> competente le ulteriori condizioni di rischio che si manifestano durante il lavoro </a:t>
            </a:r>
          </a:p>
          <a:p>
            <a:pPr>
              <a:lnSpc>
                <a:spcPct val="150000"/>
              </a:lnSpc>
            </a:pPr>
            <a:endParaRPr lang="it-IT"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Microclima</a:t>
            </a:r>
            <a:endParaRPr lang="it-IT" dirty="0"/>
          </a:p>
        </p:txBody>
      </p:sp>
      <p:sp>
        <p:nvSpPr>
          <p:cNvPr id="3" name="Segnaposto testo 2"/>
          <p:cNvSpPr>
            <a:spLocks noGrp="1"/>
          </p:cNvSpPr>
          <p:nvPr>
            <p:ph type="body" sz="quarter" idx="10"/>
          </p:nvPr>
        </p:nvSpPr>
        <p:spPr>
          <a:xfrm>
            <a:off x="511692" y="1149531"/>
            <a:ext cx="7823994" cy="3711575"/>
          </a:xfrm>
        </p:spPr>
        <p:txBody>
          <a:bodyPr/>
          <a:lstStyle/>
          <a:p>
            <a:r>
              <a:rPr lang="it-IT" sz="2000" kern="0" dirty="0" smtClean="0">
                <a:solidFill>
                  <a:schemeClr val="tx1"/>
                </a:solidFill>
                <a:cs typeface="Times New Roman" pitchFamily="18" charset="0"/>
              </a:rPr>
              <a:t>LA TEMPERATURA DEL CORPO UMANO</a:t>
            </a:r>
            <a:endParaRPr lang="it-IT" sz="2000" kern="0" noProof="1" smtClean="0">
              <a:solidFill>
                <a:schemeClr val="tx1"/>
              </a:solidFill>
              <a:cs typeface="Times New Roman" pitchFamily="18" charset="0"/>
            </a:endParaRPr>
          </a:p>
          <a:p>
            <a:endParaRPr lang="it-IT" dirty="0">
              <a:solidFill>
                <a:schemeClr val="tx1"/>
              </a:solidFill>
            </a:endParaRPr>
          </a:p>
        </p:txBody>
      </p:sp>
      <p:pic>
        <p:nvPicPr>
          <p:cNvPr id="4" name="Picture 2"/>
          <p:cNvPicPr>
            <a:picLocks noChangeAspect="1" noChangeArrowheads="1"/>
          </p:cNvPicPr>
          <p:nvPr/>
        </p:nvPicPr>
        <p:blipFill>
          <a:blip r:embed="rId2"/>
          <a:srcRect/>
          <a:stretch>
            <a:fillRect/>
          </a:stretch>
        </p:blipFill>
        <p:spPr bwMode="auto">
          <a:xfrm>
            <a:off x="6885504" y="1149531"/>
            <a:ext cx="1512888" cy="4800600"/>
          </a:xfrm>
          <a:prstGeom prst="rect">
            <a:avLst/>
          </a:prstGeom>
          <a:noFill/>
          <a:ln w="9525">
            <a:noFill/>
            <a:miter lim="800000"/>
            <a:headEnd/>
            <a:tailEnd type="none" w="lg" len="lg"/>
          </a:ln>
        </p:spPr>
      </p:pic>
      <p:grpSp>
        <p:nvGrpSpPr>
          <p:cNvPr id="5" name="Gruppo 28"/>
          <p:cNvGrpSpPr>
            <a:grpSpLocks/>
          </p:cNvGrpSpPr>
          <p:nvPr/>
        </p:nvGrpSpPr>
        <p:grpSpPr bwMode="auto">
          <a:xfrm>
            <a:off x="1267498" y="3062288"/>
            <a:ext cx="4114800" cy="2336800"/>
            <a:chOff x="3117840" y="3714752"/>
            <a:chExt cx="4114800" cy="2336800"/>
          </a:xfrm>
        </p:grpSpPr>
        <p:grpSp>
          <p:nvGrpSpPr>
            <p:cNvPr id="6" name="Group 3"/>
            <p:cNvGrpSpPr>
              <a:grpSpLocks/>
            </p:cNvGrpSpPr>
            <p:nvPr/>
          </p:nvGrpSpPr>
          <p:grpSpPr bwMode="auto">
            <a:xfrm>
              <a:off x="3117840" y="4565652"/>
              <a:ext cx="3505200" cy="965200"/>
              <a:chOff x="2428" y="1872"/>
              <a:chExt cx="2208" cy="608"/>
            </a:xfrm>
          </p:grpSpPr>
          <p:sp>
            <p:nvSpPr>
              <p:cNvPr id="15" name="Text Box 4"/>
              <p:cNvSpPr txBox="1">
                <a:spLocks noChangeArrowheads="1"/>
              </p:cNvSpPr>
              <p:nvPr/>
            </p:nvSpPr>
            <p:spPr bwMode="auto">
              <a:xfrm>
                <a:off x="3892" y="1872"/>
                <a:ext cx="744" cy="333"/>
              </a:xfrm>
              <a:prstGeom prst="rect">
                <a:avLst/>
              </a:prstGeom>
              <a:noFill/>
              <a:ln w="9525">
                <a:solidFill>
                  <a:schemeClr val="bg1"/>
                </a:solidFill>
                <a:miter lim="800000"/>
                <a:headEnd/>
                <a:tailEnd type="none" w="lg" len="lg"/>
              </a:ln>
            </p:spPr>
            <p:txBody>
              <a:bodyPr>
                <a:spAutoFit/>
              </a:bodyPr>
              <a:lstStyle/>
              <a:p>
                <a:pPr algn="ctr" eaLnBrk="0" hangingPunct="0">
                  <a:spcBef>
                    <a:spcPct val="50000"/>
                  </a:spcBef>
                </a:pPr>
                <a:r>
                  <a:rPr lang="it-IT" sz="2800" b="1">
                    <a:solidFill>
                      <a:srgbClr val="000066"/>
                    </a:solidFill>
                    <a:latin typeface="Comic Sans MS" pitchFamily="66" charset="0"/>
                  </a:rPr>
                  <a:t>36,9</a:t>
                </a:r>
              </a:p>
            </p:txBody>
          </p:sp>
          <p:sp>
            <p:nvSpPr>
              <p:cNvPr id="16" name="Text Box 5"/>
              <p:cNvSpPr txBox="1">
                <a:spLocks noChangeArrowheads="1"/>
              </p:cNvSpPr>
              <p:nvPr/>
            </p:nvSpPr>
            <p:spPr bwMode="auto">
              <a:xfrm>
                <a:off x="2428" y="1888"/>
                <a:ext cx="744" cy="333"/>
              </a:xfrm>
              <a:prstGeom prst="rect">
                <a:avLst/>
              </a:prstGeom>
              <a:noFill/>
              <a:ln w="9525">
                <a:solidFill>
                  <a:schemeClr val="bg1"/>
                </a:solidFill>
                <a:miter lim="800000"/>
                <a:headEnd/>
                <a:tailEnd type="none" w="lg" len="lg"/>
              </a:ln>
            </p:spPr>
            <p:txBody>
              <a:bodyPr>
                <a:spAutoFit/>
              </a:bodyPr>
              <a:lstStyle/>
              <a:p>
                <a:pPr algn="ctr" eaLnBrk="0" hangingPunct="0">
                  <a:spcBef>
                    <a:spcPct val="50000"/>
                  </a:spcBef>
                </a:pPr>
                <a:r>
                  <a:rPr lang="it-IT" sz="2800" b="1">
                    <a:solidFill>
                      <a:srgbClr val="000066"/>
                    </a:solidFill>
                    <a:latin typeface="Comic Sans MS" pitchFamily="66" charset="0"/>
                  </a:rPr>
                  <a:t>36,5</a:t>
                </a:r>
              </a:p>
            </p:txBody>
          </p:sp>
          <p:sp>
            <p:nvSpPr>
              <p:cNvPr id="17" name="Line 6"/>
              <p:cNvSpPr>
                <a:spLocks noChangeShapeType="1"/>
              </p:cNvSpPr>
              <p:nvPr/>
            </p:nvSpPr>
            <p:spPr bwMode="auto">
              <a:xfrm flipH="1">
                <a:off x="3716" y="2168"/>
                <a:ext cx="344" cy="312"/>
              </a:xfrm>
              <a:prstGeom prst="line">
                <a:avLst/>
              </a:prstGeom>
              <a:noFill/>
              <a:ln w="9525">
                <a:solidFill>
                  <a:schemeClr val="tx1"/>
                </a:solidFill>
                <a:round/>
                <a:headEnd/>
                <a:tailEnd type="stealth" w="lg" len="lg"/>
              </a:ln>
            </p:spPr>
            <p:txBody>
              <a:bodyPr wrap="none" anchor="ctr"/>
              <a:lstStyle/>
              <a:p>
                <a:endParaRPr lang="it-IT"/>
              </a:p>
            </p:txBody>
          </p:sp>
          <p:sp>
            <p:nvSpPr>
              <p:cNvPr id="18" name="Line 7"/>
              <p:cNvSpPr>
                <a:spLocks noChangeShapeType="1"/>
              </p:cNvSpPr>
              <p:nvPr/>
            </p:nvSpPr>
            <p:spPr bwMode="auto">
              <a:xfrm>
                <a:off x="3060" y="2184"/>
                <a:ext cx="88" cy="248"/>
              </a:xfrm>
              <a:prstGeom prst="line">
                <a:avLst/>
              </a:prstGeom>
              <a:noFill/>
              <a:ln w="9525">
                <a:solidFill>
                  <a:schemeClr val="tx1"/>
                </a:solidFill>
                <a:round/>
                <a:headEnd/>
                <a:tailEnd type="stealth" w="lg" len="lg"/>
              </a:ln>
            </p:spPr>
            <p:txBody>
              <a:bodyPr wrap="none" anchor="ctr"/>
              <a:lstStyle/>
              <a:p>
                <a:endParaRPr lang="it-IT"/>
              </a:p>
            </p:txBody>
          </p:sp>
        </p:grpSp>
        <p:grpSp>
          <p:nvGrpSpPr>
            <p:cNvPr id="7" name="Group 14"/>
            <p:cNvGrpSpPr>
              <a:grpSpLocks/>
            </p:cNvGrpSpPr>
            <p:nvPr/>
          </p:nvGrpSpPr>
          <p:grpSpPr bwMode="auto">
            <a:xfrm>
              <a:off x="3143240" y="3714752"/>
              <a:ext cx="4089400" cy="2336800"/>
              <a:chOff x="2416" y="1336"/>
              <a:chExt cx="2376" cy="1472"/>
            </a:xfrm>
          </p:grpSpPr>
          <p:grpSp>
            <p:nvGrpSpPr>
              <p:cNvPr id="8" name="Group 15"/>
              <p:cNvGrpSpPr>
                <a:grpSpLocks/>
              </p:cNvGrpSpPr>
              <p:nvPr/>
            </p:nvGrpSpPr>
            <p:grpSpPr bwMode="auto">
              <a:xfrm>
                <a:off x="2416" y="2520"/>
                <a:ext cx="2376" cy="288"/>
                <a:chOff x="2196" y="1920"/>
                <a:chExt cx="2376" cy="288"/>
              </a:xfrm>
            </p:grpSpPr>
            <p:sp>
              <p:nvSpPr>
                <p:cNvPr id="11" name="Rectangle 16"/>
                <p:cNvSpPr>
                  <a:spLocks noChangeArrowheads="1"/>
                </p:cNvSpPr>
                <p:nvPr/>
              </p:nvSpPr>
              <p:spPr bwMode="auto">
                <a:xfrm>
                  <a:off x="2976" y="1920"/>
                  <a:ext cx="227" cy="288"/>
                </a:xfrm>
                <a:prstGeom prst="rect">
                  <a:avLst/>
                </a:prstGeom>
                <a:solidFill>
                  <a:srgbClr val="99CC00"/>
                </a:solidFill>
                <a:ln w="25400">
                  <a:solidFill>
                    <a:schemeClr val="bg1"/>
                  </a:solidFill>
                  <a:miter lim="800000"/>
                  <a:headEnd/>
                  <a:tailEnd type="none" w="lg" len="lg"/>
                </a:ln>
              </p:spPr>
              <p:txBody>
                <a:bodyPr wrap="none" anchor="ctr"/>
                <a:lstStyle/>
                <a:p>
                  <a:endParaRPr lang="it-IT"/>
                </a:p>
              </p:txBody>
            </p:sp>
            <p:sp>
              <p:nvSpPr>
                <p:cNvPr id="12" name="Rectangle 17"/>
                <p:cNvSpPr>
                  <a:spLocks noChangeArrowheads="1"/>
                </p:cNvSpPr>
                <p:nvPr/>
              </p:nvSpPr>
              <p:spPr bwMode="auto">
                <a:xfrm>
                  <a:off x="3216" y="1920"/>
                  <a:ext cx="227" cy="288"/>
                </a:xfrm>
                <a:prstGeom prst="rect">
                  <a:avLst/>
                </a:prstGeom>
                <a:solidFill>
                  <a:srgbClr val="99CC00"/>
                </a:solidFill>
                <a:ln w="25400">
                  <a:solidFill>
                    <a:srgbClr val="FFFFFF"/>
                  </a:solidFill>
                  <a:miter lim="800000"/>
                  <a:headEnd/>
                  <a:tailEnd type="none" w="lg" len="lg"/>
                </a:ln>
              </p:spPr>
              <p:txBody>
                <a:bodyPr wrap="none" anchor="ctr"/>
                <a:lstStyle/>
                <a:p>
                  <a:endParaRPr lang="it-IT"/>
                </a:p>
              </p:txBody>
            </p:sp>
            <p:sp>
              <p:nvSpPr>
                <p:cNvPr id="13" name="Rectangle 18"/>
                <p:cNvSpPr>
                  <a:spLocks noChangeArrowheads="1"/>
                </p:cNvSpPr>
                <p:nvPr/>
              </p:nvSpPr>
              <p:spPr bwMode="auto">
                <a:xfrm>
                  <a:off x="3438" y="1920"/>
                  <a:ext cx="1134" cy="288"/>
                </a:xfrm>
                <a:prstGeom prst="rect">
                  <a:avLst/>
                </a:prstGeom>
                <a:solidFill>
                  <a:srgbClr val="FF0000"/>
                </a:solidFill>
                <a:ln w="25400">
                  <a:solidFill>
                    <a:schemeClr val="tx1"/>
                  </a:solidFill>
                  <a:miter lim="800000"/>
                  <a:headEnd/>
                  <a:tailEnd type="none" w="lg" len="lg"/>
                </a:ln>
              </p:spPr>
              <p:txBody>
                <a:bodyPr wrap="none" anchor="ctr"/>
                <a:lstStyle/>
                <a:p>
                  <a:endParaRPr lang="it-IT"/>
                </a:p>
              </p:txBody>
            </p:sp>
            <p:sp>
              <p:nvSpPr>
                <p:cNvPr id="14" name="Rectangle 19"/>
                <p:cNvSpPr>
                  <a:spLocks noChangeArrowheads="1"/>
                </p:cNvSpPr>
                <p:nvPr/>
              </p:nvSpPr>
              <p:spPr bwMode="auto">
                <a:xfrm>
                  <a:off x="2196" y="1920"/>
                  <a:ext cx="793" cy="288"/>
                </a:xfrm>
                <a:prstGeom prst="rect">
                  <a:avLst/>
                </a:prstGeom>
                <a:solidFill>
                  <a:srgbClr val="3366FF"/>
                </a:solidFill>
                <a:ln w="25400">
                  <a:solidFill>
                    <a:schemeClr val="tx1"/>
                  </a:solidFill>
                  <a:miter lim="800000"/>
                  <a:headEnd/>
                  <a:tailEnd type="none" w="lg" len="lg"/>
                </a:ln>
              </p:spPr>
              <p:txBody>
                <a:bodyPr wrap="none" anchor="ctr"/>
                <a:lstStyle/>
                <a:p>
                  <a:endParaRPr lang="it-IT"/>
                </a:p>
              </p:txBody>
            </p:sp>
          </p:grpSp>
          <p:sp>
            <p:nvSpPr>
              <p:cNvPr id="9" name="Text Box 20"/>
              <p:cNvSpPr txBox="1">
                <a:spLocks noChangeArrowheads="1"/>
              </p:cNvSpPr>
              <p:nvPr/>
            </p:nvSpPr>
            <p:spPr bwMode="auto">
              <a:xfrm>
                <a:off x="3160" y="1336"/>
                <a:ext cx="744" cy="410"/>
              </a:xfrm>
              <a:prstGeom prst="rect">
                <a:avLst/>
              </a:prstGeom>
              <a:solidFill>
                <a:srgbClr val="33CCCC">
                  <a:alpha val="50195"/>
                </a:srgbClr>
              </a:solidFill>
              <a:ln w="9525">
                <a:solidFill>
                  <a:schemeClr val="bg1"/>
                </a:solidFill>
                <a:miter lim="800000"/>
                <a:headEnd/>
                <a:tailEnd type="none" w="lg" len="lg"/>
              </a:ln>
            </p:spPr>
            <p:txBody>
              <a:bodyPr>
                <a:spAutoFit/>
              </a:bodyPr>
              <a:lstStyle/>
              <a:p>
                <a:pPr algn="ctr" eaLnBrk="0" hangingPunct="0">
                  <a:spcBef>
                    <a:spcPct val="50000"/>
                  </a:spcBef>
                </a:pPr>
                <a:r>
                  <a:rPr lang="it-IT" sz="3600" b="1" u="sng">
                    <a:solidFill>
                      <a:srgbClr val="000066"/>
                    </a:solidFill>
                    <a:latin typeface="Comic Sans MS" pitchFamily="66" charset="0"/>
                  </a:rPr>
                  <a:t>36,7</a:t>
                </a:r>
                <a:endParaRPr lang="it-IT" sz="2800" b="1">
                  <a:solidFill>
                    <a:srgbClr val="000066"/>
                  </a:solidFill>
                  <a:latin typeface="Comic Sans MS" pitchFamily="66" charset="0"/>
                </a:endParaRPr>
              </a:p>
            </p:txBody>
          </p:sp>
          <p:sp>
            <p:nvSpPr>
              <p:cNvPr id="10" name="Line 21"/>
              <p:cNvSpPr>
                <a:spLocks noChangeShapeType="1"/>
              </p:cNvSpPr>
              <p:nvPr/>
            </p:nvSpPr>
            <p:spPr bwMode="auto">
              <a:xfrm flipH="1">
                <a:off x="3420" y="1740"/>
                <a:ext cx="56" cy="668"/>
              </a:xfrm>
              <a:prstGeom prst="line">
                <a:avLst/>
              </a:prstGeom>
              <a:noFill/>
              <a:ln w="9525">
                <a:solidFill>
                  <a:schemeClr val="tx1"/>
                </a:solidFill>
                <a:round/>
                <a:headEnd/>
                <a:tailEnd type="stealth" w="lg" len="lg"/>
              </a:ln>
            </p:spPr>
            <p:txBody>
              <a:bodyPr wrap="none" anchor="ctr"/>
              <a:lstStyle/>
              <a:p>
                <a:endParaRPr lang="it-IT"/>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Microclima</a:t>
            </a:r>
            <a:endParaRPr lang="it-IT" dirty="0"/>
          </a:p>
        </p:txBody>
      </p:sp>
      <p:sp>
        <p:nvSpPr>
          <p:cNvPr id="4" name="Rectangle 3"/>
          <p:cNvSpPr>
            <a:spLocks noGrp="1" noChangeArrowheads="1"/>
          </p:cNvSpPr>
          <p:nvPr>
            <p:ph type="body" sz="quarter" idx="10"/>
          </p:nvPr>
        </p:nvSpPr>
        <p:spPr/>
        <p:txBody>
          <a:bodyPr/>
          <a:lstStyle/>
          <a:p>
            <a:pPr algn="just" eaLnBrk="1" hangingPunct="1">
              <a:lnSpc>
                <a:spcPct val="150000"/>
              </a:lnSpc>
              <a:buFont typeface="Wingdings" pitchFamily="2" charset="2"/>
              <a:buNone/>
            </a:pPr>
            <a:r>
              <a:rPr lang="it-IT" sz="1800" dirty="0" smtClean="0">
                <a:solidFill>
                  <a:srgbClr val="000000"/>
                </a:solidFill>
                <a:cs typeface="Times New Roman" pitchFamily="18" charset="0"/>
              </a:rPr>
              <a:t>Mentre la temperatura del rivestimento esterno ( epidermide, tessuto sottocutaneo e adiposo) sono fisiologicamente tollerabili variazioni di 4 e 5 °C, </a:t>
            </a:r>
          </a:p>
          <a:p>
            <a:pPr algn="just" eaLnBrk="1" hangingPunct="1">
              <a:lnSpc>
                <a:spcPct val="150000"/>
              </a:lnSpc>
              <a:buFont typeface="Wingdings" pitchFamily="2" charset="2"/>
              <a:buNone/>
            </a:pPr>
            <a:r>
              <a:rPr lang="it-IT" sz="1800" dirty="0" smtClean="0">
                <a:solidFill>
                  <a:srgbClr val="000000"/>
                </a:solidFill>
                <a:cs typeface="Times New Roman" pitchFamily="18" charset="0"/>
              </a:rPr>
              <a:t>La variazione della temperatura del nucleo non può superare 1 o 2 °C.</a:t>
            </a:r>
          </a:p>
          <a:p>
            <a:pPr algn="just" eaLnBrk="1" hangingPunct="1">
              <a:lnSpc>
                <a:spcPct val="150000"/>
              </a:lnSpc>
              <a:buFont typeface="Wingdings" pitchFamily="2" charset="2"/>
              <a:buNone/>
            </a:pPr>
            <a:r>
              <a:rPr lang="it-IT" sz="1800" dirty="0" smtClean="0">
                <a:solidFill>
                  <a:srgbClr val="000000"/>
                </a:solidFill>
                <a:cs typeface="Times New Roman" pitchFamily="18" charset="0"/>
              </a:rPr>
              <a:t>Tale intervallo di variabilità è di notevole importanza biologica: variazioni anche modeste provocano disagio e malessere e variazioni più importanti determinano condizioni di stress termico che comportano vere e proprie patologie.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Microclima</a:t>
            </a:r>
            <a:endParaRPr lang="it-IT" dirty="0"/>
          </a:p>
        </p:txBody>
      </p:sp>
      <p:pic>
        <p:nvPicPr>
          <p:cNvPr id="5" name="Picture 2"/>
          <p:cNvPicPr>
            <a:picLocks noChangeAspect="1" noChangeArrowheads="1"/>
          </p:cNvPicPr>
          <p:nvPr/>
        </p:nvPicPr>
        <p:blipFill>
          <a:blip r:embed="rId2"/>
          <a:srcRect/>
          <a:stretch>
            <a:fillRect/>
          </a:stretch>
        </p:blipFill>
        <p:spPr bwMode="auto">
          <a:xfrm>
            <a:off x="5290457" y="1436914"/>
            <a:ext cx="3107935" cy="4459912"/>
          </a:xfrm>
          <a:prstGeom prst="rect">
            <a:avLst/>
          </a:prstGeom>
          <a:noFill/>
          <a:ln w="9525" algn="ctr">
            <a:noFill/>
            <a:miter lim="800000"/>
            <a:headEnd/>
            <a:tailEnd/>
          </a:ln>
        </p:spPr>
      </p:pic>
      <p:sp>
        <p:nvSpPr>
          <p:cNvPr id="6" name="Rettangolo 5"/>
          <p:cNvSpPr/>
          <p:nvPr/>
        </p:nvSpPr>
        <p:spPr>
          <a:xfrm>
            <a:off x="783771" y="1711234"/>
            <a:ext cx="3004457" cy="3416320"/>
          </a:xfrm>
          <a:prstGeom prst="rect">
            <a:avLst/>
          </a:prstGeom>
        </p:spPr>
        <p:txBody>
          <a:bodyPr wrap="square">
            <a:spAutoFit/>
          </a:bodyPr>
          <a:lstStyle/>
          <a:p>
            <a:pPr algn="just">
              <a:lnSpc>
                <a:spcPct val="150000"/>
              </a:lnSpc>
            </a:pPr>
            <a:r>
              <a:rPr lang="it-IT" dirty="0" smtClean="0">
                <a:cs typeface="Times New Roman" pitchFamily="18" charset="0"/>
              </a:rPr>
              <a:t>Perché ci sia comfort termico globale, una condizione necessaria è che l’energia interna del corpo umano non aumenti né diminuisca, ovvero che nell’equazione di bilancio termico il termine accumulo sia nullo</a:t>
            </a:r>
            <a:endParaRPr lang="it-IT"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36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Riferimento normativo</a:t>
            </a:r>
            <a:endParaRPr lang="it-IT" dirty="0"/>
          </a:p>
        </p:txBody>
      </p:sp>
      <p:sp>
        <p:nvSpPr>
          <p:cNvPr id="3" name="Segnaposto testo 2"/>
          <p:cNvSpPr>
            <a:spLocks noGrp="1"/>
          </p:cNvSpPr>
          <p:nvPr>
            <p:ph type="body" sz="quarter" idx="10"/>
          </p:nvPr>
        </p:nvSpPr>
        <p:spPr/>
        <p:txBody>
          <a:bodyPr>
            <a:noAutofit/>
          </a:bodyPr>
          <a:lstStyle/>
          <a:p>
            <a:pPr algn="just">
              <a:lnSpc>
                <a:spcPct val="150000"/>
              </a:lnSpc>
              <a:spcBef>
                <a:spcPct val="50000"/>
              </a:spcBef>
              <a:defRPr/>
            </a:pPr>
            <a:r>
              <a:rPr lang="it-IT" sz="2000" dirty="0" smtClean="0">
                <a:solidFill>
                  <a:schemeClr val="tx1"/>
                </a:solidFill>
                <a:cs typeface="Times New Roman" pitchFamily="18" charset="0"/>
              </a:rPr>
              <a:t>L’articolo 181 comma 1 del </a:t>
            </a:r>
            <a:r>
              <a:rPr lang="it-IT" sz="2000" dirty="0" err="1" smtClean="0">
                <a:solidFill>
                  <a:schemeClr val="tx1"/>
                </a:solidFill>
                <a:cs typeface="Times New Roman" pitchFamily="18" charset="0"/>
              </a:rPr>
              <a:t>D.Lgs</a:t>
            </a:r>
            <a:r>
              <a:rPr lang="it-IT" sz="2000" dirty="0" smtClean="0">
                <a:solidFill>
                  <a:schemeClr val="tx1"/>
                </a:solidFill>
                <a:cs typeface="Times New Roman" pitchFamily="18" charset="0"/>
              </a:rPr>
              <a:t> 81/08, specifica che la valutazione del rischio di tutti gli agenti fisici deve essere tale da identificare ed adottare le opportune misure di prevenzione e protezione, facendo particolare riferimento alla norme di buona tecnica e alle buone prassi.</a:t>
            </a:r>
          </a:p>
          <a:p>
            <a:pPr algn="just">
              <a:lnSpc>
                <a:spcPct val="150000"/>
              </a:lnSpc>
              <a:spcBef>
                <a:spcPct val="50000"/>
              </a:spcBef>
              <a:defRPr/>
            </a:pPr>
            <a:r>
              <a:rPr lang="it-IT" sz="2000" dirty="0" smtClean="0">
                <a:solidFill>
                  <a:schemeClr val="tx1"/>
                </a:solidFill>
                <a:cs typeface="Times New Roman" pitchFamily="18" charset="0"/>
              </a:rPr>
              <a:t>- Linee guida microclima aereazione e illuminazione dei luoghi di lavoro prodotte dal coordinamento tecnico delle Regioni e dall’ISPESL che per gli aspetti tecnici rimanda alle norme UNI-EN-ISO 7933 e UNI EN 27243 (ambienti caldi) e la UNI-EN-ISO 11079 (ambienti freddi)</a:t>
            </a:r>
          </a:p>
          <a:p>
            <a:endParaRPr lang="it-IT" sz="2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sp>
        <p:nvSpPr>
          <p:cNvPr id="4" name="Sottotitolo 3"/>
          <p:cNvSpPr>
            <a:spLocks noGrp="1"/>
          </p:cNvSpPr>
          <p:nvPr>
            <p:ph type="body" sz="quarter" idx="10"/>
          </p:nvPr>
        </p:nvSpPr>
        <p:spPr bwMode="auto">
          <a:xfrm>
            <a:off x="511692" y="1188720"/>
            <a:ext cx="7823994" cy="3711575"/>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it-IT" altLang="it-IT" sz="2000" dirty="0" smtClean="0">
                <a:solidFill>
                  <a:schemeClr val="tx1"/>
                </a:solidFill>
              </a:rPr>
              <a:t>Il termine </a:t>
            </a:r>
            <a:r>
              <a:rPr lang="it-IT" altLang="it-IT" sz="2000" b="1" dirty="0" smtClean="0">
                <a:solidFill>
                  <a:schemeClr val="tx1"/>
                </a:solidFill>
              </a:rPr>
              <a:t>MICROCLIMA </a:t>
            </a:r>
            <a:r>
              <a:rPr lang="it-IT" altLang="it-IT" sz="2000" dirty="0" smtClean="0">
                <a:solidFill>
                  <a:schemeClr val="tx1"/>
                </a:solidFill>
              </a:rPr>
              <a:t> si riferisce alle condizioni presenti in un ambiente di lavoro al chiuso i cui parametri climatici influenzano gli scambi termici tra il corpo umano e l’ambiente in cui si trova.</a:t>
            </a:r>
          </a:p>
          <a:p>
            <a:pPr marL="0" indent="0" eaLnBrk="1" hangingPunct="1">
              <a:buFontTx/>
              <a:buNone/>
            </a:pPr>
            <a:endParaRPr lang="it-IT" altLang="it-IT" sz="2000" dirty="0" smtClean="0">
              <a:solidFill>
                <a:schemeClr val="tx1"/>
              </a:solidFill>
            </a:endParaRPr>
          </a:p>
          <a:p>
            <a:r>
              <a:rPr lang="it-IT" sz="2000" dirty="0" smtClean="0">
                <a:solidFill>
                  <a:schemeClr val="tx1"/>
                </a:solidFill>
              </a:rPr>
              <a:t>Si può definire come il complesso dei parametri climatici dell’ambiente locale, tranne che per gli spazi confinato</a:t>
            </a:r>
            <a:endParaRPr lang="it-IT" altLang="it-IT" sz="2000" dirty="0" smtClean="0">
              <a:solidFill>
                <a:schemeClr val="tx1"/>
              </a:solidFill>
            </a:endParaRPr>
          </a:p>
          <a:p>
            <a:pPr marL="0" indent="0" eaLnBrk="1" hangingPunct="1">
              <a:buFontTx/>
              <a:buNone/>
            </a:pPr>
            <a:endParaRPr lang="it-IT" altLang="it-IT" sz="2000" dirty="0" smtClean="0">
              <a:solidFill>
                <a:schemeClr val="tx1"/>
              </a:solidFill>
            </a:endParaRPr>
          </a:p>
          <a:p>
            <a:pPr marL="0" indent="0" eaLnBrk="1" hangingPunct="1">
              <a:buFontTx/>
              <a:buNone/>
            </a:pPr>
            <a:endParaRPr lang="it-IT" altLang="it-IT" sz="2000" dirty="0" smtClean="0">
              <a:solidFill>
                <a:schemeClr val="tx1"/>
              </a:solidFill>
            </a:endParaRPr>
          </a:p>
          <a:p>
            <a:pPr marL="0" indent="0" eaLnBrk="1" hangingPunct="1"/>
            <a:endParaRPr lang="it-IT" altLang="it-IT" sz="2000" dirty="0" smtClean="0">
              <a:solidFill>
                <a:schemeClr val="tx1"/>
              </a:solidFill>
            </a:endParaRPr>
          </a:p>
          <a:p>
            <a:pPr marL="0" indent="0" eaLnBrk="1" hangingPunct="1"/>
            <a:endParaRPr lang="it-IT" altLang="it-IT" sz="1600" dirty="0" smtClean="0">
              <a:solidFill>
                <a:schemeClr val="tx1"/>
              </a:solidFill>
            </a:endParaRPr>
          </a:p>
        </p:txBody>
      </p:sp>
      <p:sp>
        <p:nvSpPr>
          <p:cNvPr id="5" name="Rectangle 8"/>
          <p:cNvSpPr>
            <a:spLocks noChangeArrowheads="1"/>
          </p:cNvSpPr>
          <p:nvPr/>
        </p:nvSpPr>
        <p:spPr bwMode="auto">
          <a:xfrm>
            <a:off x="511692" y="3905794"/>
            <a:ext cx="5484159" cy="707886"/>
          </a:xfrm>
          <a:prstGeom prst="rect">
            <a:avLst/>
          </a:prstGeom>
          <a:noFill/>
          <a:ln w="9525">
            <a:noFill/>
            <a:miter lim="800000"/>
            <a:headEnd/>
            <a:tailEnd/>
          </a:ln>
        </p:spPr>
        <p:txBody>
          <a:bodyPr wrap="square">
            <a:spAutoFit/>
          </a:bodyPr>
          <a:lstStyle/>
          <a:p>
            <a:r>
              <a:rPr lang="it-IT" altLang="it-IT" sz="2000" dirty="0">
                <a:latin typeface="+mj-lt"/>
              </a:rPr>
              <a:t>Mentre all’aperto si parla semplicemente di </a:t>
            </a:r>
            <a:r>
              <a:rPr lang="it-IT" altLang="it-IT" sz="2000" b="1" dirty="0">
                <a:latin typeface="+mj-lt"/>
              </a:rPr>
              <a:t>CLIMA </a:t>
            </a:r>
            <a:r>
              <a:rPr lang="it-IT" altLang="it-IT" sz="2000" dirty="0">
                <a:latin typeface="+mj-lt"/>
              </a:rPr>
              <a:t> o fattori meteorologici</a:t>
            </a:r>
          </a:p>
        </p:txBody>
      </p:sp>
      <p:pic>
        <p:nvPicPr>
          <p:cNvPr id="6" name="Picture 9" descr="160_F_35628135_9K4daq5SC0RRaw0PjXB3NwMGwArYY7SX"/>
          <p:cNvPicPr>
            <a:picLocks noChangeAspect="1" noChangeArrowheads="1"/>
          </p:cNvPicPr>
          <p:nvPr/>
        </p:nvPicPr>
        <p:blipFill>
          <a:blip r:embed="rId2"/>
          <a:srcRect/>
          <a:stretch>
            <a:fillRect/>
          </a:stretch>
        </p:blipFill>
        <p:spPr bwMode="auto">
          <a:xfrm>
            <a:off x="5995851" y="2899954"/>
            <a:ext cx="2860766" cy="2268447"/>
          </a:xfrm>
          <a:prstGeom prst="rect">
            <a:avLst/>
          </a:prstGeom>
          <a:noFill/>
          <a:ln w="9525">
            <a:noFill/>
            <a:miter lim="800000"/>
            <a:headEnd/>
            <a:tailEnd/>
          </a:ln>
        </p:spPr>
      </p:pic>
    </p:spTree>
    <p:extLst>
      <p:ext uri="{BB962C8B-B14F-4D97-AF65-F5344CB8AC3E}">
        <p14:creationId xmlns:p14="http://schemas.microsoft.com/office/powerpoint/2010/main" val="92930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sp>
        <p:nvSpPr>
          <p:cNvPr id="4" name="Rectangle 4"/>
          <p:cNvSpPr>
            <a:spLocks noGrp="1" noChangeArrowheads="1"/>
          </p:cNvSpPr>
          <p:nvPr>
            <p:ph type="body" sz="quarter" idx="10"/>
          </p:nvPr>
        </p:nvSpPr>
        <p:spPr bwMode="auto">
          <a:xfrm>
            <a:off x="1175158" y="1985554"/>
            <a:ext cx="5983288" cy="815661"/>
          </a:xfrm>
          <a:prstGeom prst="rect">
            <a:avLst/>
          </a:prstGeom>
          <a:solidFill>
            <a:srgbClr val="FFFF00"/>
          </a:solidFill>
          <a:ln w="9525">
            <a:solidFill>
              <a:schemeClr val="tx1"/>
            </a:solidFill>
            <a:miter lim="800000"/>
            <a:headEnd/>
            <a:tailEnd/>
          </a:ln>
        </p:spPr>
        <p:txBody>
          <a:bodyPr wrap="none" anchor="ctr"/>
          <a:lstStyle/>
          <a:p>
            <a:pPr algn="ctr"/>
            <a:r>
              <a:rPr lang="it-IT" sz="2400" b="1" dirty="0"/>
              <a:t>PARAMETRI FISICI</a:t>
            </a:r>
          </a:p>
        </p:txBody>
      </p:sp>
      <p:sp>
        <p:nvSpPr>
          <p:cNvPr id="5" name="Rectangle 7"/>
          <p:cNvSpPr>
            <a:spLocks noChangeArrowheads="1"/>
          </p:cNvSpPr>
          <p:nvPr/>
        </p:nvSpPr>
        <p:spPr bwMode="auto">
          <a:xfrm>
            <a:off x="179388" y="4096616"/>
            <a:ext cx="2606675" cy="431800"/>
          </a:xfrm>
          <a:prstGeom prst="rect">
            <a:avLst/>
          </a:prstGeom>
          <a:solidFill>
            <a:srgbClr val="FFFF00"/>
          </a:solidFill>
          <a:ln w="9525">
            <a:solidFill>
              <a:schemeClr val="tx1"/>
            </a:solidFill>
            <a:miter lim="800000"/>
            <a:headEnd/>
            <a:tailEnd/>
          </a:ln>
        </p:spPr>
        <p:txBody>
          <a:bodyPr wrap="none" anchor="ctr"/>
          <a:lstStyle/>
          <a:p>
            <a:pPr algn="ctr"/>
            <a:r>
              <a:rPr lang="it-IT" b="1" dirty="0">
                <a:solidFill>
                  <a:schemeClr val="tx2">
                    <a:lumMod val="50000"/>
                  </a:schemeClr>
                </a:solidFill>
              </a:rPr>
              <a:t>TEMPERATURA</a:t>
            </a:r>
          </a:p>
        </p:txBody>
      </p:sp>
      <p:sp>
        <p:nvSpPr>
          <p:cNvPr id="6" name="Rectangle 6"/>
          <p:cNvSpPr>
            <a:spLocks noChangeArrowheads="1"/>
          </p:cNvSpPr>
          <p:nvPr/>
        </p:nvSpPr>
        <p:spPr bwMode="auto">
          <a:xfrm>
            <a:off x="3031059" y="4096616"/>
            <a:ext cx="2376488" cy="431800"/>
          </a:xfrm>
          <a:prstGeom prst="rect">
            <a:avLst/>
          </a:prstGeom>
          <a:solidFill>
            <a:srgbClr val="FFFF00"/>
          </a:solidFill>
          <a:ln w="9525">
            <a:solidFill>
              <a:schemeClr val="tx1"/>
            </a:solidFill>
            <a:miter lim="800000"/>
            <a:headEnd/>
            <a:tailEnd/>
          </a:ln>
        </p:spPr>
        <p:txBody>
          <a:bodyPr wrap="none" anchor="ctr"/>
          <a:lstStyle/>
          <a:p>
            <a:pPr algn="ctr"/>
            <a:r>
              <a:rPr lang="it-IT" b="1" dirty="0">
                <a:solidFill>
                  <a:schemeClr val="tx2">
                    <a:lumMod val="50000"/>
                  </a:schemeClr>
                </a:solidFill>
              </a:rPr>
              <a:t>UMIDITA’</a:t>
            </a:r>
          </a:p>
        </p:txBody>
      </p:sp>
      <p:sp>
        <p:nvSpPr>
          <p:cNvPr id="7" name="Rectangle 5"/>
          <p:cNvSpPr>
            <a:spLocks noChangeArrowheads="1"/>
          </p:cNvSpPr>
          <p:nvPr/>
        </p:nvSpPr>
        <p:spPr bwMode="auto">
          <a:xfrm>
            <a:off x="6102077" y="4096616"/>
            <a:ext cx="2714625" cy="431800"/>
          </a:xfrm>
          <a:prstGeom prst="rect">
            <a:avLst/>
          </a:prstGeom>
          <a:solidFill>
            <a:srgbClr val="FFFF00"/>
          </a:solidFill>
          <a:ln w="9525">
            <a:solidFill>
              <a:schemeClr val="tx1"/>
            </a:solidFill>
            <a:miter lim="800000"/>
            <a:headEnd/>
            <a:tailEnd/>
          </a:ln>
        </p:spPr>
        <p:txBody>
          <a:bodyPr wrap="none" anchor="ctr"/>
          <a:lstStyle/>
          <a:p>
            <a:pPr algn="ctr"/>
            <a:r>
              <a:rPr lang="it-IT" b="1" dirty="0" smtClean="0">
                <a:solidFill>
                  <a:schemeClr val="tx2">
                    <a:lumMod val="50000"/>
                  </a:schemeClr>
                </a:solidFill>
              </a:rPr>
              <a:t>VENTILAZIONE</a:t>
            </a:r>
            <a:endParaRPr lang="it-IT" b="1" dirty="0">
              <a:solidFill>
                <a:schemeClr val="tx2">
                  <a:lumMod val="50000"/>
                </a:schemeClr>
              </a:solidFill>
            </a:endParaRPr>
          </a:p>
        </p:txBody>
      </p:sp>
      <p:sp>
        <p:nvSpPr>
          <p:cNvPr id="8" name="Line 14"/>
          <p:cNvSpPr>
            <a:spLocks noChangeShapeType="1"/>
          </p:cNvSpPr>
          <p:nvPr/>
        </p:nvSpPr>
        <p:spPr bwMode="auto">
          <a:xfrm>
            <a:off x="4219303" y="2801215"/>
            <a:ext cx="0" cy="576263"/>
          </a:xfrm>
          <a:prstGeom prst="line">
            <a:avLst/>
          </a:prstGeom>
          <a:noFill/>
          <a:ln w="9525">
            <a:solidFill>
              <a:schemeClr val="tx1"/>
            </a:solidFill>
            <a:round/>
            <a:headEnd/>
            <a:tailEnd type="triangle" w="med" len="med"/>
          </a:ln>
        </p:spPr>
        <p:txBody>
          <a:bodyPr/>
          <a:lstStyle/>
          <a:p>
            <a:endParaRPr lang="it-IT"/>
          </a:p>
        </p:txBody>
      </p:sp>
      <p:sp>
        <p:nvSpPr>
          <p:cNvPr id="9" name="Line 13"/>
          <p:cNvSpPr>
            <a:spLocks noChangeShapeType="1"/>
          </p:cNvSpPr>
          <p:nvPr/>
        </p:nvSpPr>
        <p:spPr bwMode="auto">
          <a:xfrm>
            <a:off x="979215" y="3377478"/>
            <a:ext cx="6480175" cy="0"/>
          </a:xfrm>
          <a:prstGeom prst="line">
            <a:avLst/>
          </a:prstGeom>
          <a:noFill/>
          <a:ln w="9525">
            <a:solidFill>
              <a:schemeClr val="tx1"/>
            </a:solidFill>
            <a:round/>
            <a:headEnd/>
            <a:tailEnd/>
          </a:ln>
        </p:spPr>
        <p:txBody>
          <a:bodyPr/>
          <a:lstStyle/>
          <a:p>
            <a:endParaRPr lang="it-IT"/>
          </a:p>
        </p:txBody>
      </p:sp>
      <p:sp>
        <p:nvSpPr>
          <p:cNvPr id="10" name="Line 16"/>
          <p:cNvSpPr>
            <a:spLocks noChangeShapeType="1"/>
          </p:cNvSpPr>
          <p:nvPr/>
        </p:nvSpPr>
        <p:spPr bwMode="auto">
          <a:xfrm>
            <a:off x="979215" y="3377478"/>
            <a:ext cx="0" cy="719138"/>
          </a:xfrm>
          <a:prstGeom prst="line">
            <a:avLst/>
          </a:prstGeom>
          <a:noFill/>
          <a:ln w="9525">
            <a:solidFill>
              <a:schemeClr val="tx1"/>
            </a:solidFill>
            <a:round/>
            <a:headEnd/>
            <a:tailEnd type="triangle" w="med" len="med"/>
          </a:ln>
        </p:spPr>
        <p:txBody>
          <a:bodyPr/>
          <a:lstStyle/>
          <a:p>
            <a:endParaRPr lang="it-IT"/>
          </a:p>
        </p:txBody>
      </p:sp>
      <p:sp>
        <p:nvSpPr>
          <p:cNvPr id="11" name="Line 16"/>
          <p:cNvSpPr>
            <a:spLocks noChangeShapeType="1"/>
          </p:cNvSpPr>
          <p:nvPr/>
        </p:nvSpPr>
        <p:spPr bwMode="auto">
          <a:xfrm>
            <a:off x="4219303" y="3377478"/>
            <a:ext cx="0" cy="719138"/>
          </a:xfrm>
          <a:prstGeom prst="line">
            <a:avLst/>
          </a:prstGeom>
          <a:noFill/>
          <a:ln w="9525">
            <a:solidFill>
              <a:schemeClr val="tx1"/>
            </a:solidFill>
            <a:round/>
            <a:headEnd/>
            <a:tailEnd type="triangle" w="med" len="med"/>
          </a:ln>
        </p:spPr>
        <p:txBody>
          <a:bodyPr/>
          <a:lstStyle/>
          <a:p>
            <a:endParaRPr lang="it-IT"/>
          </a:p>
        </p:txBody>
      </p:sp>
      <p:sp>
        <p:nvSpPr>
          <p:cNvPr id="12" name="Line 16"/>
          <p:cNvSpPr>
            <a:spLocks noChangeShapeType="1"/>
          </p:cNvSpPr>
          <p:nvPr/>
        </p:nvSpPr>
        <p:spPr bwMode="auto">
          <a:xfrm>
            <a:off x="7459390" y="3377478"/>
            <a:ext cx="0" cy="719138"/>
          </a:xfrm>
          <a:prstGeom prst="line">
            <a:avLst/>
          </a:prstGeom>
          <a:noFill/>
          <a:ln w="9525">
            <a:solidFill>
              <a:schemeClr val="tx1"/>
            </a:solidFill>
            <a:round/>
            <a:headEnd/>
            <a:tailEnd type="triangle" w="med" len="med"/>
          </a:ln>
        </p:spPr>
        <p:txBody>
          <a:bodyPr/>
          <a:lstStyle/>
          <a:p>
            <a:endParaRPr lang="it-IT"/>
          </a:p>
        </p:txBody>
      </p:sp>
      <p:sp>
        <p:nvSpPr>
          <p:cNvPr id="13" name="Rettangolo 12"/>
          <p:cNvSpPr/>
          <p:nvPr/>
        </p:nvSpPr>
        <p:spPr>
          <a:xfrm>
            <a:off x="511692" y="1379824"/>
            <a:ext cx="2992935" cy="400110"/>
          </a:xfrm>
          <a:prstGeom prst="rect">
            <a:avLst/>
          </a:prstGeom>
        </p:spPr>
        <p:txBody>
          <a:bodyPr wrap="none">
            <a:spAutoFit/>
          </a:bodyPr>
          <a:lstStyle/>
          <a:p>
            <a:pPr>
              <a:buClr>
                <a:srgbClr val="24929A"/>
              </a:buClr>
            </a:pPr>
            <a:r>
              <a:rPr lang="it-IT" altLang="it-IT" sz="2000" dirty="0" smtClean="0"/>
              <a:t>I parametri principali sono:</a:t>
            </a:r>
          </a:p>
        </p:txBody>
      </p:sp>
      <p:sp>
        <p:nvSpPr>
          <p:cNvPr id="14" name="CasellaDiTesto 13"/>
          <p:cNvSpPr txBox="1"/>
          <p:nvPr/>
        </p:nvSpPr>
        <p:spPr>
          <a:xfrm>
            <a:off x="757646" y="5473337"/>
            <a:ext cx="5611216" cy="369332"/>
          </a:xfrm>
          <a:prstGeom prst="rect">
            <a:avLst/>
          </a:prstGeom>
          <a:noFill/>
        </p:spPr>
        <p:txBody>
          <a:bodyPr wrap="none" rtlCol="0">
            <a:spAutoFit/>
          </a:bodyPr>
          <a:lstStyle/>
          <a:p>
            <a:r>
              <a:rPr lang="it-IT" dirty="0" smtClean="0"/>
              <a:t>La valutazione deve tener conto anche di altri parametri:</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sp>
        <p:nvSpPr>
          <p:cNvPr id="4" name="Sottotitolo 3"/>
          <p:cNvSpPr>
            <a:spLocks noGrp="1"/>
          </p:cNvSpPr>
          <p:nvPr>
            <p:ph type="body" sz="quarter" idx="10"/>
          </p:nvPr>
        </p:nvSpPr>
        <p:spPr bwMode="auto">
          <a:xfrm>
            <a:off x="313141" y="1110343"/>
            <a:ext cx="7823994" cy="3711575"/>
          </a:xfrm>
          <a:prstGeom prst="rect">
            <a:avLst/>
          </a:prstGeom>
          <a:noFill/>
          <a:ln>
            <a:miter lim="800000"/>
            <a:headEnd/>
            <a:tailEnd/>
          </a:ln>
        </p:spPr>
        <p:txBody>
          <a:bodyPr>
            <a:noAutofit/>
          </a:bodyPr>
          <a:lstStyle/>
          <a:p>
            <a:pPr eaLnBrk="1" hangingPunct="1">
              <a:buClr>
                <a:srgbClr val="24929A"/>
              </a:buClr>
              <a:buFontTx/>
              <a:buNone/>
            </a:pPr>
            <a:endParaRPr lang="it-IT" altLang="it-IT" sz="1800" dirty="0" smtClean="0">
              <a:solidFill>
                <a:schemeClr val="tx1"/>
              </a:solidFill>
            </a:endParaRPr>
          </a:p>
          <a:p>
            <a:pPr eaLnBrk="1" hangingPunct="1">
              <a:buClr>
                <a:srgbClr val="24929A"/>
              </a:buClr>
            </a:pPr>
            <a:r>
              <a:rPr lang="it-IT" altLang="it-IT" sz="1800" dirty="0" smtClean="0">
                <a:solidFill>
                  <a:schemeClr val="tx1"/>
                </a:solidFill>
              </a:rPr>
              <a:t>Temperatura dell’aria, </a:t>
            </a:r>
            <a:r>
              <a:rPr lang="it-IT" altLang="it-IT" sz="1800" i="1" dirty="0" smtClean="0">
                <a:solidFill>
                  <a:schemeClr val="tx1"/>
                </a:solidFill>
              </a:rPr>
              <a:t>t (°C)</a:t>
            </a:r>
          </a:p>
          <a:p>
            <a:pPr eaLnBrk="1" hangingPunct="1">
              <a:buClr>
                <a:srgbClr val="24929A"/>
              </a:buClr>
            </a:pPr>
            <a:endParaRPr lang="it-IT" altLang="it-IT" sz="1800" i="1" dirty="0" smtClean="0">
              <a:solidFill>
                <a:schemeClr val="tx1"/>
              </a:solidFill>
            </a:endParaRPr>
          </a:p>
          <a:p>
            <a:pPr eaLnBrk="1" hangingPunct="1">
              <a:buClr>
                <a:srgbClr val="24929A"/>
              </a:buClr>
            </a:pPr>
            <a:r>
              <a:rPr lang="it-IT" altLang="it-IT" sz="1800" dirty="0" smtClean="0">
                <a:solidFill>
                  <a:schemeClr val="tx1"/>
                </a:solidFill>
              </a:rPr>
              <a:t>Temperatura media radiante </a:t>
            </a:r>
            <a:r>
              <a:rPr lang="it-IT" altLang="it-IT" sz="1800" i="1" dirty="0" err="1" smtClean="0">
                <a:solidFill>
                  <a:schemeClr val="tx1"/>
                </a:solidFill>
              </a:rPr>
              <a:t>trm</a:t>
            </a:r>
            <a:r>
              <a:rPr lang="it-IT" altLang="it-IT" sz="1800" dirty="0" smtClean="0">
                <a:solidFill>
                  <a:schemeClr val="tx1"/>
                </a:solidFill>
              </a:rPr>
              <a:t> (°C)</a:t>
            </a:r>
          </a:p>
          <a:p>
            <a:pPr eaLnBrk="1" hangingPunct="1">
              <a:buClr>
                <a:srgbClr val="24929A"/>
              </a:buClr>
            </a:pPr>
            <a:endParaRPr lang="it-IT" altLang="it-IT" sz="1800" dirty="0" smtClean="0">
              <a:solidFill>
                <a:schemeClr val="tx1"/>
              </a:solidFill>
            </a:endParaRPr>
          </a:p>
          <a:p>
            <a:pPr eaLnBrk="1" hangingPunct="1">
              <a:buClr>
                <a:srgbClr val="24929A"/>
              </a:buClr>
            </a:pPr>
            <a:r>
              <a:rPr lang="it-IT" altLang="it-IT" sz="1800" dirty="0" smtClean="0">
                <a:solidFill>
                  <a:schemeClr val="tx1"/>
                </a:solidFill>
              </a:rPr>
              <a:t>Umidità relativa </a:t>
            </a:r>
            <a:r>
              <a:rPr lang="it-IT" altLang="it-IT" sz="1800" i="1" dirty="0" smtClean="0">
                <a:solidFill>
                  <a:schemeClr val="tx1"/>
                </a:solidFill>
              </a:rPr>
              <a:t>UR</a:t>
            </a:r>
            <a:r>
              <a:rPr lang="it-IT" altLang="it-IT" sz="1800" dirty="0" smtClean="0">
                <a:solidFill>
                  <a:schemeClr val="tx1"/>
                </a:solidFill>
              </a:rPr>
              <a:t> (%)</a:t>
            </a:r>
          </a:p>
          <a:p>
            <a:pPr eaLnBrk="1" hangingPunct="1">
              <a:buClr>
                <a:srgbClr val="24929A"/>
              </a:buClr>
            </a:pPr>
            <a:endParaRPr lang="it-IT" altLang="it-IT" sz="1800" dirty="0" smtClean="0">
              <a:solidFill>
                <a:schemeClr val="tx1"/>
              </a:solidFill>
            </a:endParaRPr>
          </a:p>
          <a:p>
            <a:pPr eaLnBrk="1" hangingPunct="1">
              <a:buClr>
                <a:srgbClr val="24929A"/>
              </a:buClr>
            </a:pPr>
            <a:r>
              <a:rPr lang="it-IT" altLang="it-IT" sz="1800" dirty="0" smtClean="0">
                <a:solidFill>
                  <a:schemeClr val="tx1"/>
                </a:solidFill>
              </a:rPr>
              <a:t>Velocità  dell’aria </a:t>
            </a:r>
            <a:r>
              <a:rPr lang="it-IT" altLang="it-IT" sz="1800" i="1" dirty="0" smtClean="0">
                <a:solidFill>
                  <a:schemeClr val="tx1"/>
                </a:solidFill>
              </a:rPr>
              <a:t>v</a:t>
            </a:r>
            <a:r>
              <a:rPr lang="it-IT" altLang="it-IT" sz="1800" dirty="0" smtClean="0">
                <a:solidFill>
                  <a:schemeClr val="tx1"/>
                </a:solidFill>
              </a:rPr>
              <a:t> (m/s)</a:t>
            </a:r>
          </a:p>
          <a:p>
            <a:pPr eaLnBrk="1" hangingPunct="1">
              <a:buClr>
                <a:srgbClr val="24929A"/>
              </a:buClr>
            </a:pPr>
            <a:endParaRPr lang="it-IT" altLang="it-IT" sz="1800" dirty="0" smtClean="0">
              <a:solidFill>
                <a:schemeClr val="tx1"/>
              </a:solidFill>
            </a:endParaRPr>
          </a:p>
          <a:p>
            <a:pPr eaLnBrk="1" hangingPunct="1">
              <a:buClr>
                <a:srgbClr val="24929A"/>
              </a:buClr>
            </a:pPr>
            <a:r>
              <a:rPr lang="it-IT" altLang="it-IT" sz="1800" dirty="0" smtClean="0">
                <a:solidFill>
                  <a:schemeClr val="tx1"/>
                </a:solidFill>
              </a:rPr>
              <a:t>Dispendio energetico metabolico</a:t>
            </a:r>
          </a:p>
          <a:p>
            <a:pPr eaLnBrk="1" hangingPunct="1">
              <a:buClr>
                <a:srgbClr val="24929A"/>
              </a:buClr>
            </a:pPr>
            <a:endParaRPr lang="it-IT" altLang="it-IT" sz="1800" dirty="0" smtClean="0">
              <a:solidFill>
                <a:schemeClr val="tx1"/>
              </a:solidFill>
            </a:endParaRPr>
          </a:p>
          <a:p>
            <a:pPr eaLnBrk="1" hangingPunct="1">
              <a:buClr>
                <a:srgbClr val="24929A"/>
              </a:buClr>
            </a:pPr>
            <a:r>
              <a:rPr lang="it-IT" altLang="it-IT" sz="1800" dirty="0" smtClean="0">
                <a:solidFill>
                  <a:schemeClr val="tx1"/>
                </a:solidFill>
              </a:rPr>
              <a:t>Resistenza termica del vestiario</a:t>
            </a:r>
          </a:p>
          <a:p>
            <a:pPr eaLnBrk="1" hangingPunct="1">
              <a:buClr>
                <a:srgbClr val="24929A"/>
              </a:buClr>
            </a:pPr>
            <a:endParaRPr lang="it-IT" altLang="it-IT" sz="1800" dirty="0" smtClean="0">
              <a:solidFill>
                <a:schemeClr val="tx1"/>
              </a:solidFill>
            </a:endParaRPr>
          </a:p>
          <a:p>
            <a:pPr eaLnBrk="1" hangingPunct="1">
              <a:buClr>
                <a:srgbClr val="24929A"/>
              </a:buClr>
            </a:pPr>
            <a:r>
              <a:rPr lang="it-IT" altLang="it-IT" sz="1800" dirty="0" smtClean="0">
                <a:solidFill>
                  <a:schemeClr val="tx1"/>
                </a:solidFill>
              </a:rPr>
              <a:t>Altri parametri come acclimatazione, allenamento, età, etc.</a:t>
            </a:r>
          </a:p>
        </p:txBody>
      </p:sp>
      <p:pic>
        <p:nvPicPr>
          <p:cNvPr id="5" name="Picture 8" descr="Fotolia_37732957_Subscription_XXL"/>
          <p:cNvPicPr>
            <a:picLocks noChangeAspect="1" noChangeArrowheads="1"/>
          </p:cNvPicPr>
          <p:nvPr/>
        </p:nvPicPr>
        <p:blipFill>
          <a:blip r:embed="rId2"/>
          <a:srcRect/>
          <a:stretch>
            <a:fillRect/>
          </a:stretch>
        </p:blipFill>
        <p:spPr bwMode="auto">
          <a:xfrm>
            <a:off x="5455884" y="1980701"/>
            <a:ext cx="3688115" cy="317912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sp>
        <p:nvSpPr>
          <p:cNvPr id="3" name="Segnaposto testo 2"/>
          <p:cNvSpPr>
            <a:spLocks noGrp="1"/>
          </p:cNvSpPr>
          <p:nvPr>
            <p:ph type="body" sz="quarter" idx="10"/>
          </p:nvPr>
        </p:nvSpPr>
        <p:spPr/>
        <p:txBody>
          <a:bodyPr>
            <a:normAutofit/>
          </a:bodyPr>
          <a:lstStyle/>
          <a:p>
            <a:pPr algn="just">
              <a:lnSpc>
                <a:spcPct val="150000"/>
              </a:lnSpc>
            </a:pPr>
            <a:r>
              <a:rPr lang="it-IT" sz="2000" dirty="0" smtClean="0">
                <a:solidFill>
                  <a:schemeClr val="tx1"/>
                </a:solidFill>
                <a:latin typeface="+mj-lt"/>
              </a:rPr>
              <a:t>La valutazione dello stato di benessere psicofisico può essere quantificata mediante l'utilizzo di indici integrati che tengono conto di:</a:t>
            </a:r>
          </a:p>
          <a:p>
            <a:pPr algn="just">
              <a:lnSpc>
                <a:spcPct val="150000"/>
              </a:lnSpc>
              <a:buFontTx/>
              <a:buChar char="-"/>
            </a:pPr>
            <a:r>
              <a:rPr lang="it-IT" sz="2000" b="1" dirty="0" smtClean="0">
                <a:solidFill>
                  <a:schemeClr val="tx1"/>
                </a:solidFill>
                <a:latin typeface="+mj-lt"/>
              </a:rPr>
              <a:t>parametri microclimatici ambientali </a:t>
            </a:r>
            <a:r>
              <a:rPr lang="it-IT" sz="2000" dirty="0" smtClean="0">
                <a:solidFill>
                  <a:schemeClr val="tx1"/>
                </a:solidFill>
                <a:latin typeface="+mj-lt"/>
              </a:rPr>
              <a:t>(UNI EN ISO 7730 )</a:t>
            </a:r>
            <a:endParaRPr lang="it-IT" sz="2000" b="1" dirty="0" smtClean="0">
              <a:solidFill>
                <a:schemeClr val="tx1"/>
              </a:solidFill>
              <a:latin typeface="+mj-lt"/>
            </a:endParaRPr>
          </a:p>
          <a:p>
            <a:pPr algn="just">
              <a:lnSpc>
                <a:spcPct val="150000"/>
              </a:lnSpc>
            </a:pPr>
            <a:r>
              <a:rPr lang="it-IT" sz="2000" dirty="0" smtClean="0">
                <a:solidFill>
                  <a:schemeClr val="tx1"/>
                </a:solidFill>
                <a:latin typeface="+mj-lt"/>
              </a:rPr>
              <a:t>    Ta (°C)  -  tra 19°C e 23°C (inverno)</a:t>
            </a:r>
          </a:p>
          <a:p>
            <a:pPr algn="just">
              <a:lnSpc>
                <a:spcPct val="150000"/>
              </a:lnSpc>
            </a:pPr>
            <a:r>
              <a:rPr lang="it-IT" sz="2000" dirty="0" smtClean="0">
                <a:solidFill>
                  <a:schemeClr val="tx1"/>
                </a:solidFill>
                <a:latin typeface="+mj-lt"/>
              </a:rPr>
              <a:t>                    tra 23°C e 26°C (estate)</a:t>
            </a:r>
          </a:p>
          <a:p>
            <a:pPr algn="just">
              <a:lnSpc>
                <a:spcPct val="150000"/>
              </a:lnSpc>
            </a:pPr>
            <a:r>
              <a:rPr lang="it-IT" sz="2000" dirty="0" smtClean="0">
                <a:solidFill>
                  <a:schemeClr val="tx1"/>
                </a:solidFill>
                <a:latin typeface="+mj-lt"/>
              </a:rPr>
              <a:t>     Ur % -     tra 35  e 70</a:t>
            </a:r>
          </a:p>
          <a:p>
            <a:pPr algn="just">
              <a:lnSpc>
                <a:spcPct val="150000"/>
              </a:lnSpc>
            </a:pPr>
            <a:r>
              <a:rPr lang="it-IT" sz="2000" dirty="0" smtClean="0">
                <a:solidFill>
                  <a:schemeClr val="tx1"/>
                </a:solidFill>
                <a:latin typeface="+mj-lt"/>
              </a:rPr>
              <a:t>     Varia (m/s) -      tra 0,05 e 0,16</a:t>
            </a:r>
          </a:p>
          <a:p>
            <a:pPr algn="just">
              <a:lnSpc>
                <a:spcPct val="150000"/>
              </a:lnSpc>
            </a:pPr>
            <a:endParaRPr lang="it-IT" dirty="0" smtClean="0">
              <a:solidFill>
                <a:schemeClr val="tx1"/>
              </a:solidFill>
            </a:endParaRPr>
          </a:p>
          <a:p>
            <a:endParaRPr lang="it-IT"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sp>
        <p:nvSpPr>
          <p:cNvPr id="3" name="Segnaposto testo 2"/>
          <p:cNvSpPr>
            <a:spLocks noGrp="1"/>
          </p:cNvSpPr>
          <p:nvPr>
            <p:ph type="body" sz="quarter" idx="10"/>
          </p:nvPr>
        </p:nvSpPr>
        <p:spPr/>
        <p:txBody>
          <a:bodyPr>
            <a:noAutofit/>
          </a:bodyPr>
          <a:lstStyle/>
          <a:p>
            <a:pPr algn="just">
              <a:lnSpc>
                <a:spcPct val="150000"/>
              </a:lnSpc>
            </a:pPr>
            <a:r>
              <a:rPr lang="it-IT" sz="2400" b="1" dirty="0" smtClean="0">
                <a:solidFill>
                  <a:schemeClr val="tx1"/>
                </a:solidFill>
              </a:rPr>
              <a:t>dispendio energetico </a:t>
            </a:r>
          </a:p>
          <a:p>
            <a:pPr algn="just">
              <a:lnSpc>
                <a:spcPct val="150000"/>
              </a:lnSpc>
            </a:pPr>
            <a:r>
              <a:rPr lang="it-IT" sz="2400" b="1" dirty="0" smtClean="0">
                <a:solidFill>
                  <a:schemeClr val="tx1"/>
                </a:solidFill>
              </a:rPr>
              <a:t>  </a:t>
            </a:r>
            <a:r>
              <a:rPr lang="it-IT" sz="2000" b="1" dirty="0" smtClean="0">
                <a:solidFill>
                  <a:schemeClr val="tx1"/>
                </a:solidFill>
              </a:rPr>
              <a:t>MET </a:t>
            </a:r>
            <a:r>
              <a:rPr lang="it-IT" sz="2000" dirty="0" smtClean="0">
                <a:solidFill>
                  <a:schemeClr val="tx1"/>
                </a:solidFill>
              </a:rPr>
              <a:t>(dispendio metabolico W/mq) connesso con l'attività lavorativa,  1 met=58W/mq </a:t>
            </a:r>
          </a:p>
          <a:p>
            <a:pPr algn="just">
              <a:lnSpc>
                <a:spcPct val="150000"/>
              </a:lnSpc>
            </a:pPr>
            <a:r>
              <a:rPr lang="it-IT" sz="2000" dirty="0" smtClean="0">
                <a:solidFill>
                  <a:schemeClr val="tx1"/>
                </a:solidFill>
              </a:rPr>
              <a:t> </a:t>
            </a:r>
            <a:r>
              <a:rPr lang="it-IT" sz="2000" b="1" dirty="0" smtClean="0">
                <a:solidFill>
                  <a:schemeClr val="tx1"/>
                </a:solidFill>
              </a:rPr>
              <a:t> CLO </a:t>
            </a:r>
            <a:r>
              <a:rPr lang="it-IT" sz="2000" dirty="0" smtClean="0">
                <a:solidFill>
                  <a:schemeClr val="tx1"/>
                </a:solidFill>
              </a:rPr>
              <a:t>(isolamento termico) della tipologia di abbigliamento comunemente utilizzato.</a:t>
            </a:r>
          </a:p>
          <a:p>
            <a:pPr algn="just">
              <a:lnSpc>
                <a:spcPct val="150000"/>
              </a:lnSpc>
            </a:pPr>
            <a:endParaRPr lang="it-IT" sz="2400" dirty="0" smtClean="0">
              <a:solidFill>
                <a:schemeClr val="tx1"/>
              </a:solidFill>
            </a:endParaRPr>
          </a:p>
          <a:p>
            <a:pPr algn="just">
              <a:lnSpc>
                <a:spcPct val="150000"/>
              </a:lnSpc>
            </a:pPr>
            <a:r>
              <a:rPr lang="it-IT" sz="2000" dirty="0" smtClean="0">
                <a:solidFill>
                  <a:schemeClr val="tx1"/>
                </a:solidFill>
              </a:rPr>
              <a:t>corpo pesantemente vestito (1.5 </a:t>
            </a:r>
            <a:r>
              <a:rPr lang="it-IT" sz="2000" dirty="0" err="1" smtClean="0">
                <a:solidFill>
                  <a:schemeClr val="tx1"/>
                </a:solidFill>
              </a:rPr>
              <a:t>clo</a:t>
            </a:r>
            <a:r>
              <a:rPr lang="it-IT" sz="2000" dirty="0" smtClean="0">
                <a:solidFill>
                  <a:schemeClr val="tx1"/>
                </a:solidFill>
              </a:rPr>
              <a:t>);</a:t>
            </a:r>
          </a:p>
          <a:p>
            <a:pPr algn="just">
              <a:lnSpc>
                <a:spcPct val="150000"/>
              </a:lnSpc>
            </a:pPr>
            <a:r>
              <a:rPr lang="it-IT" sz="2000" dirty="0" smtClean="0">
                <a:solidFill>
                  <a:schemeClr val="tx1"/>
                </a:solidFill>
              </a:rPr>
              <a:t>energia metabolica di riposo = 55-65 W/MQ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a:t>
            </a:r>
            <a:endParaRPr lang="it-IT" dirty="0"/>
          </a:p>
        </p:txBody>
      </p:sp>
      <p:graphicFrame>
        <p:nvGraphicFramePr>
          <p:cNvPr id="4" name="Group 31"/>
          <p:cNvGraphicFramePr>
            <a:graphicFrameLocks/>
          </p:cNvGraphicFramePr>
          <p:nvPr/>
        </p:nvGraphicFramePr>
        <p:xfrm>
          <a:off x="468313" y="3463924"/>
          <a:ext cx="8022544" cy="2022476"/>
        </p:xfrm>
        <a:graphic>
          <a:graphicData uri="http://schemas.openxmlformats.org/drawingml/2006/table">
            <a:tbl>
              <a:tblPr/>
              <a:tblGrid>
                <a:gridCol w="2879725"/>
                <a:gridCol w="2896008"/>
                <a:gridCol w="2246811"/>
              </a:tblGrid>
              <a:tr h="640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2">
                              <a:lumMod val="50000"/>
                            </a:schemeClr>
                          </a:solidFill>
                          <a:effectLst/>
                          <a:latin typeface="Calibri" pitchFamily="34" charset="0"/>
                        </a:rPr>
                        <a:t>AMBIENTE</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2">
                              <a:lumMod val="50000"/>
                            </a:schemeClr>
                          </a:solidFill>
                          <a:effectLst/>
                          <a:latin typeface="Calibri" pitchFamily="34" charset="0"/>
                        </a:rPr>
                        <a:t>TEMPERATURE INVERNALI °C</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2">
                              <a:lumMod val="50000"/>
                            </a:schemeClr>
                          </a:solidFill>
                          <a:effectLst/>
                          <a:latin typeface="Calibri" pitchFamily="34" charset="0"/>
                        </a:rPr>
                        <a:t>TEMPERATURE ESTIVE °C</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640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2">
                              <a:lumMod val="50000"/>
                            </a:schemeClr>
                          </a:solidFill>
                          <a:effectLst/>
                          <a:latin typeface="Calibri" pitchFamily="34" charset="0"/>
                        </a:rPr>
                        <a:t>Produzione</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2">
                              <a:lumMod val="50000"/>
                            </a:schemeClr>
                          </a:solidFill>
                          <a:effectLst/>
                          <a:latin typeface="Calibri" pitchFamily="34" charset="0"/>
                        </a:rPr>
                        <a:t>&gt;10 ÷ 18 secondo carico metabolico</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2">
                              <a:lumMod val="50000"/>
                            </a:schemeClr>
                          </a:solidFill>
                          <a:effectLst/>
                          <a:latin typeface="Calibri" pitchFamily="34" charset="0"/>
                        </a:rPr>
                        <a:t>26</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71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2">
                              <a:lumMod val="50000"/>
                            </a:schemeClr>
                          </a:solidFill>
                          <a:effectLst/>
                          <a:latin typeface="Calibri" pitchFamily="34" charset="0"/>
                        </a:rPr>
                        <a:t>Depositi Magazzini Archivi</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2">
                              <a:lumMod val="50000"/>
                            </a:schemeClr>
                          </a:solidFill>
                          <a:effectLst/>
                          <a:latin typeface="Calibri" pitchFamily="34" charset="0"/>
                        </a:rPr>
                        <a:t>20 ± 2</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2">
                              <a:lumMod val="50000"/>
                            </a:schemeClr>
                          </a:solidFill>
                          <a:effectLst/>
                          <a:latin typeface="Calibri" pitchFamily="34" charset="0"/>
                        </a:rPr>
                        <a:t>26</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71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2">
                              <a:lumMod val="50000"/>
                            </a:schemeClr>
                          </a:solidFill>
                          <a:effectLst/>
                          <a:latin typeface="Calibri" pitchFamily="34" charset="0"/>
                        </a:rPr>
                        <a:t>Uffici</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2">
                              <a:lumMod val="50000"/>
                            </a:schemeClr>
                          </a:solidFill>
                          <a:effectLst/>
                          <a:latin typeface="Calibri" pitchFamily="34" charset="0"/>
                        </a:rPr>
                        <a:t>20 ± 2</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2">
                              <a:lumMod val="50000"/>
                            </a:schemeClr>
                          </a:solidFill>
                          <a:effectLst/>
                          <a:latin typeface="Calibri" pitchFamily="34" charset="0"/>
                        </a:rPr>
                        <a:t>26</a:t>
                      </a: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bl>
          </a:graphicData>
        </a:graphic>
      </p:graphicFrame>
      <p:sp>
        <p:nvSpPr>
          <p:cNvPr id="5" name="Rettangolo 4"/>
          <p:cNvSpPr/>
          <p:nvPr/>
        </p:nvSpPr>
        <p:spPr>
          <a:xfrm>
            <a:off x="-1" y="5486400"/>
            <a:ext cx="8151224" cy="400110"/>
          </a:xfrm>
          <a:prstGeom prst="rect">
            <a:avLst/>
          </a:prstGeom>
        </p:spPr>
        <p:txBody>
          <a:bodyPr wrap="square">
            <a:spAutoFit/>
          </a:bodyPr>
          <a:lstStyle/>
          <a:p>
            <a:pPr algn="ctr"/>
            <a:r>
              <a:rPr lang="it-IT" altLang="it-IT" sz="2000" dirty="0" smtClean="0"/>
              <a:t>* Fonte: </a:t>
            </a:r>
            <a:r>
              <a:rPr lang="it-IT" altLang="it-IT" sz="2000" i="1" dirty="0" smtClean="0"/>
              <a:t>Linee Guida Coordinamento Tecnico delle Regioni – Giugno 2006</a:t>
            </a:r>
            <a:endParaRPr lang="it-IT" altLang="it-IT" sz="2000" i="1" dirty="0"/>
          </a:p>
        </p:txBody>
      </p:sp>
      <p:sp>
        <p:nvSpPr>
          <p:cNvPr id="6" name="Rettangolo 5"/>
          <p:cNvSpPr/>
          <p:nvPr/>
        </p:nvSpPr>
        <p:spPr>
          <a:xfrm>
            <a:off x="468313" y="1153453"/>
            <a:ext cx="8229600" cy="1631216"/>
          </a:xfrm>
          <a:prstGeom prst="rect">
            <a:avLst/>
          </a:prstGeom>
        </p:spPr>
        <p:txBody>
          <a:bodyPr wrap="square">
            <a:spAutoFit/>
          </a:bodyPr>
          <a:lstStyle/>
          <a:p>
            <a:r>
              <a:rPr lang="it-IT" altLang="it-IT" sz="2000" b="1" dirty="0" smtClean="0"/>
              <a:t>Parametri indicativi *</a:t>
            </a:r>
          </a:p>
          <a:p>
            <a:r>
              <a:rPr lang="it-IT" sz="2000" dirty="0" smtClean="0"/>
              <a:t>Si deve tener conto che le sensazioni termiche dipendono dalle azioni del sistema di termoregolazione, che agisce al fine di realizzare l’uguaglianza tra l’energia termica e meccanica prodotta dai processi biochimici interni</a:t>
            </a:r>
          </a:p>
          <a:p>
            <a:r>
              <a:rPr lang="it-IT" sz="2000" dirty="0" smtClean="0"/>
              <a:t>al corpo e gli scambi di calore e lavoro tra il corpo e l’esterno</a:t>
            </a:r>
            <a:endParaRPr lang="it-IT" sz="2000" dirty="0"/>
          </a:p>
        </p:txBody>
      </p:sp>
    </p:spTree>
  </p:cSld>
  <p:clrMapOvr>
    <a:masterClrMapping/>
  </p:clrMapOvr>
</p:sld>
</file>

<file path=ppt/theme/theme1.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rgbClr val="BFBFB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rgbClr val="BFBFB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rgbClr val="BFBFB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rgbClr val="BFBFB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erire Titolo" id="{402F079D-ED60-4666-8801-3A23E4711987}" vid="{0DE2E171-9044-44BE-8C1C-7AB7AFBD41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7242</TotalTime>
  <Words>1550</Words>
  <Application>Microsoft Office PowerPoint</Application>
  <PresentationFormat>Presentazione su schermo (4:3)</PresentationFormat>
  <Paragraphs>190</Paragraphs>
  <Slides>28</Slides>
  <Notes>0</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28</vt:i4>
      </vt:variant>
    </vt:vector>
  </HeadingPairs>
  <TitlesOfParts>
    <vt:vector size="41" baseType="lpstr">
      <vt:lpstr>Arial</vt:lpstr>
      <vt:lpstr>Calibri</vt:lpstr>
      <vt:lpstr>Candara</vt:lpstr>
      <vt:lpstr>Comic Sans MS</vt:lpstr>
      <vt:lpstr>Futura (Light)</vt:lpstr>
      <vt:lpstr>Futura-Bold</vt:lpstr>
      <vt:lpstr>Futura-Book</vt:lpstr>
      <vt:lpstr>Helvetica</vt:lpstr>
      <vt:lpstr>L Futura Light</vt:lpstr>
      <vt:lpstr>Times New Roman</vt:lpstr>
      <vt:lpstr>Wingdings</vt:lpstr>
      <vt:lpstr>1_Struttura personalizzata</vt:lpstr>
      <vt:lpstr>3_Struttura personalizzata</vt:lpstr>
      <vt:lpstr>Il microclima</vt:lpstr>
      <vt:lpstr>Riferimento normativo</vt:lpstr>
      <vt:lpstr>Riferimento normativo</vt:lpstr>
      <vt:lpstr>Definizioni</vt:lpstr>
      <vt:lpstr>Definizioni</vt:lpstr>
      <vt:lpstr>Definizioni</vt:lpstr>
      <vt:lpstr>Definizioni</vt:lpstr>
      <vt:lpstr>Definizioni</vt:lpstr>
      <vt:lpstr>Definizioni</vt:lpstr>
      <vt:lpstr>Valutazione del rischio</vt:lpstr>
      <vt:lpstr>Valutazione del rischio</vt:lpstr>
      <vt:lpstr>Ambiente moderato e severo</vt:lpstr>
      <vt:lpstr>Ambienti moderati</vt:lpstr>
      <vt:lpstr>Ambienti moderati</vt:lpstr>
      <vt:lpstr>Microclima</vt:lpstr>
      <vt:lpstr>Microclima</vt:lpstr>
      <vt:lpstr>Microclima</vt:lpstr>
      <vt:lpstr>Ambienti severi</vt:lpstr>
      <vt:lpstr>Ambienti severi</vt:lpstr>
      <vt:lpstr>Ambienti severi</vt:lpstr>
      <vt:lpstr>Ambienti severi</vt:lpstr>
      <vt:lpstr>Ambienti severi</vt:lpstr>
      <vt:lpstr>Obblighi dei lavoratori</vt:lpstr>
      <vt:lpstr>Obblighi dei lavoratori</vt:lpstr>
      <vt:lpstr>Microclima</vt:lpstr>
      <vt:lpstr>Microclima</vt:lpstr>
      <vt:lpstr>Microclima</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Esposito</dc:creator>
  <cp:lastModifiedBy>Aldo De Grandis</cp:lastModifiedBy>
  <cp:revision>741</cp:revision>
  <cp:lastPrinted>2013-05-02T10:34:03Z</cp:lastPrinted>
  <dcterms:created xsi:type="dcterms:W3CDTF">2012-10-01T13:14:26Z</dcterms:created>
  <dcterms:modified xsi:type="dcterms:W3CDTF">2015-05-27T15:04:06Z</dcterms:modified>
</cp:coreProperties>
</file>