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94" r:id="rId2"/>
    <p:sldMasterId id="2147483712" r:id="rId3"/>
  </p:sldMasterIdLst>
  <p:notesMasterIdLst>
    <p:notesMasterId r:id="rId48"/>
  </p:notesMasterIdLst>
  <p:handoutMasterIdLst>
    <p:handoutMasterId r:id="rId49"/>
  </p:handoutMasterIdLst>
  <p:sldIdLst>
    <p:sldId id="434" r:id="rId4"/>
    <p:sldId id="383" r:id="rId5"/>
    <p:sldId id="384" r:id="rId6"/>
    <p:sldId id="403" r:id="rId7"/>
    <p:sldId id="404" r:id="rId8"/>
    <p:sldId id="385" r:id="rId9"/>
    <p:sldId id="387" r:id="rId10"/>
    <p:sldId id="386" r:id="rId11"/>
    <p:sldId id="388" r:id="rId12"/>
    <p:sldId id="389" r:id="rId13"/>
    <p:sldId id="390" r:id="rId14"/>
    <p:sldId id="391" r:id="rId15"/>
    <p:sldId id="392" r:id="rId16"/>
    <p:sldId id="393" r:id="rId17"/>
    <p:sldId id="394" r:id="rId18"/>
    <p:sldId id="424" r:id="rId19"/>
    <p:sldId id="427" r:id="rId20"/>
    <p:sldId id="425" r:id="rId21"/>
    <p:sldId id="426" r:id="rId22"/>
    <p:sldId id="428" r:id="rId23"/>
    <p:sldId id="429" r:id="rId24"/>
    <p:sldId id="430" r:id="rId25"/>
    <p:sldId id="431" r:id="rId26"/>
    <p:sldId id="420" r:id="rId27"/>
    <p:sldId id="421" r:id="rId28"/>
    <p:sldId id="422" r:id="rId29"/>
    <p:sldId id="423" r:id="rId30"/>
    <p:sldId id="396" r:id="rId31"/>
    <p:sldId id="418" r:id="rId32"/>
    <p:sldId id="419" r:id="rId33"/>
    <p:sldId id="399" r:id="rId34"/>
    <p:sldId id="412" r:id="rId35"/>
    <p:sldId id="407" r:id="rId36"/>
    <p:sldId id="413" r:id="rId37"/>
    <p:sldId id="408" r:id="rId38"/>
    <p:sldId id="409" r:id="rId39"/>
    <p:sldId id="410" r:id="rId40"/>
    <p:sldId id="411" r:id="rId41"/>
    <p:sldId id="417" r:id="rId42"/>
    <p:sldId id="406" r:id="rId43"/>
    <p:sldId id="415" r:id="rId44"/>
    <p:sldId id="416" r:id="rId45"/>
    <p:sldId id="432" r:id="rId46"/>
    <p:sldId id="32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5">
          <p15:clr>
            <a:srgbClr val="A4A3A4"/>
          </p15:clr>
        </p15:guide>
        <p15:guide id="2" orient="horz" pos="334">
          <p15:clr>
            <a:srgbClr val="A4A3A4"/>
          </p15:clr>
        </p15:guide>
        <p15:guide id="3" pos="6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1B5"/>
    <a:srgbClr val="C4A62E"/>
    <a:srgbClr val="FFD700"/>
    <a:srgbClr val="FFD63A"/>
    <a:srgbClr val="000000"/>
    <a:srgbClr val="A7A8AA"/>
    <a:srgbClr val="EBB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9649" autoAdjust="0"/>
  </p:normalViewPr>
  <p:slideViewPr>
    <p:cSldViewPr snapToGrid="0" snapToObjects="1">
      <p:cViewPr varScale="1">
        <p:scale>
          <a:sx n="71" d="100"/>
          <a:sy n="71" d="100"/>
        </p:scale>
        <p:origin x="1374" y="60"/>
      </p:cViewPr>
      <p:guideLst>
        <p:guide orient="horz" pos="1545"/>
        <p:guide orient="horz" pos="334"/>
        <p:guide pos="630"/>
      </p:guideLst>
    </p:cSldViewPr>
  </p:slid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31CE1-53FB-4CF4-B278-6B82F742E2ED}" type="doc">
      <dgm:prSet loTypeId="urn:microsoft.com/office/officeart/2005/8/layout/vProcess5" loCatId="process" qsTypeId="urn:microsoft.com/office/officeart/2005/8/quickstyle/simple5" qsCatId="simple" csTypeId="urn:microsoft.com/office/officeart/2005/8/colors/colorful3" csCatId="colorful" phldr="1"/>
      <dgm:spPr/>
      <dgm:t>
        <a:bodyPr/>
        <a:lstStyle/>
        <a:p>
          <a:endParaRPr lang="it-IT"/>
        </a:p>
      </dgm:t>
    </dgm:pt>
    <dgm:pt modelId="{12649F4E-FDB6-4632-9D41-C8E0ADF7B918}">
      <dgm:prSet phldrT="[Testo]" custT="1"/>
      <dgm:spPr/>
      <dgm:t>
        <a:bodyPr/>
        <a:lstStyle/>
        <a:p>
          <a:pPr algn="ctr"/>
          <a:r>
            <a:rPr lang="it-IT" sz="2200" b="1" dirty="0" smtClean="0"/>
            <a:t>Caratteristiche del carico</a:t>
          </a:r>
          <a:endParaRPr lang="it-IT" sz="2200" b="1" dirty="0"/>
        </a:p>
      </dgm:t>
    </dgm:pt>
    <dgm:pt modelId="{D7059002-E908-4CB4-86E9-DFE86EC96744}" type="parTrans" cxnId="{668D96CA-0AAA-433A-840D-63E00776956D}">
      <dgm:prSet/>
      <dgm:spPr/>
      <dgm:t>
        <a:bodyPr/>
        <a:lstStyle/>
        <a:p>
          <a:endParaRPr lang="it-IT"/>
        </a:p>
      </dgm:t>
    </dgm:pt>
    <dgm:pt modelId="{9547A743-BB31-41B3-87E6-DBE9E73C2A6E}" type="sibTrans" cxnId="{668D96CA-0AAA-433A-840D-63E00776956D}">
      <dgm:prSet/>
      <dgm:spPr/>
      <dgm:t>
        <a:bodyPr/>
        <a:lstStyle/>
        <a:p>
          <a:endParaRPr lang="it-IT"/>
        </a:p>
      </dgm:t>
    </dgm:pt>
    <dgm:pt modelId="{574DEC6C-4F14-4481-B0BE-8349F94159BE}">
      <dgm:prSet phldrT="[Testo]" custT="1"/>
      <dgm:spPr/>
      <dgm:t>
        <a:bodyPr/>
        <a:lstStyle/>
        <a:p>
          <a:r>
            <a:rPr lang="it-IT" sz="2200" b="1" dirty="0" smtClean="0"/>
            <a:t>Ambiente di lavoro</a:t>
          </a:r>
          <a:endParaRPr lang="it-IT" sz="2200" b="1" dirty="0"/>
        </a:p>
      </dgm:t>
    </dgm:pt>
    <dgm:pt modelId="{02BD281F-D70F-4852-B3B8-0397777A441D}" type="parTrans" cxnId="{C96C3AB5-6224-49FB-B1AF-52FAB18D0E2B}">
      <dgm:prSet/>
      <dgm:spPr/>
      <dgm:t>
        <a:bodyPr/>
        <a:lstStyle/>
        <a:p>
          <a:endParaRPr lang="it-IT"/>
        </a:p>
      </dgm:t>
    </dgm:pt>
    <dgm:pt modelId="{B4CF5EEE-ABFA-4659-9198-E39E6F64EB54}" type="sibTrans" cxnId="{C96C3AB5-6224-49FB-B1AF-52FAB18D0E2B}">
      <dgm:prSet/>
      <dgm:spPr/>
      <dgm:t>
        <a:bodyPr/>
        <a:lstStyle/>
        <a:p>
          <a:endParaRPr lang="it-IT"/>
        </a:p>
      </dgm:t>
    </dgm:pt>
    <dgm:pt modelId="{60A132A9-2E80-4BFA-B1A9-0F09C186B1A7}">
      <dgm:prSet phldrT="[Testo]" custT="1"/>
      <dgm:spPr/>
      <dgm:t>
        <a:bodyPr/>
        <a:lstStyle/>
        <a:p>
          <a:r>
            <a:rPr lang="it-IT" sz="2200" b="1" dirty="0" smtClean="0"/>
            <a:t>Esigenze dell’attività</a:t>
          </a:r>
          <a:endParaRPr lang="it-IT" sz="2200" b="1" dirty="0"/>
        </a:p>
      </dgm:t>
    </dgm:pt>
    <dgm:pt modelId="{64F6DBE0-057C-4A46-A62C-05185E9BB956}" type="parTrans" cxnId="{65EA26ED-2D73-4ABF-9EC1-29BC2E010A48}">
      <dgm:prSet/>
      <dgm:spPr/>
      <dgm:t>
        <a:bodyPr/>
        <a:lstStyle/>
        <a:p>
          <a:endParaRPr lang="it-IT"/>
        </a:p>
      </dgm:t>
    </dgm:pt>
    <dgm:pt modelId="{4370CA65-7B1C-4C3E-9291-CFE1A1451904}" type="sibTrans" cxnId="{65EA26ED-2D73-4ABF-9EC1-29BC2E010A48}">
      <dgm:prSet/>
      <dgm:spPr/>
      <dgm:t>
        <a:bodyPr/>
        <a:lstStyle/>
        <a:p>
          <a:endParaRPr lang="it-IT"/>
        </a:p>
      </dgm:t>
    </dgm:pt>
    <dgm:pt modelId="{04E74979-5596-4F93-A862-927BAE610F20}">
      <dgm:prSet custT="1"/>
      <dgm:spPr/>
      <dgm:t>
        <a:bodyPr/>
        <a:lstStyle/>
        <a:p>
          <a:r>
            <a:rPr lang="it-IT" sz="2200" b="1" dirty="0" smtClean="0"/>
            <a:t>Sforzo fisico richiesto</a:t>
          </a:r>
          <a:endParaRPr lang="it-IT" sz="2200" b="1" dirty="0"/>
        </a:p>
      </dgm:t>
    </dgm:pt>
    <dgm:pt modelId="{ADD1C4FB-7A86-4B48-8C31-B36D33CD70E4}" type="parTrans" cxnId="{08EE3A90-23BF-4576-B35A-AC51BF7B1177}">
      <dgm:prSet/>
      <dgm:spPr/>
      <dgm:t>
        <a:bodyPr/>
        <a:lstStyle/>
        <a:p>
          <a:endParaRPr lang="it-IT"/>
        </a:p>
      </dgm:t>
    </dgm:pt>
    <dgm:pt modelId="{BA89C5F4-AB47-43D1-8A7E-5A16434AAEB6}" type="sibTrans" cxnId="{08EE3A90-23BF-4576-B35A-AC51BF7B1177}">
      <dgm:prSet/>
      <dgm:spPr/>
      <dgm:t>
        <a:bodyPr/>
        <a:lstStyle/>
        <a:p>
          <a:endParaRPr lang="it-IT"/>
        </a:p>
      </dgm:t>
    </dgm:pt>
    <dgm:pt modelId="{9B277FE3-7F47-4DCA-96B4-B84413017680}" type="pres">
      <dgm:prSet presAssocID="{3F931CE1-53FB-4CF4-B278-6B82F742E2ED}" presName="outerComposite" presStyleCnt="0">
        <dgm:presLayoutVars>
          <dgm:chMax val="5"/>
          <dgm:dir/>
          <dgm:resizeHandles val="exact"/>
        </dgm:presLayoutVars>
      </dgm:prSet>
      <dgm:spPr/>
      <dgm:t>
        <a:bodyPr/>
        <a:lstStyle/>
        <a:p>
          <a:endParaRPr lang="it-IT"/>
        </a:p>
      </dgm:t>
    </dgm:pt>
    <dgm:pt modelId="{06CF24E4-7BC8-4E5D-84A1-40E952167168}" type="pres">
      <dgm:prSet presAssocID="{3F931CE1-53FB-4CF4-B278-6B82F742E2ED}" presName="dummyMaxCanvas" presStyleCnt="0">
        <dgm:presLayoutVars/>
      </dgm:prSet>
      <dgm:spPr/>
      <dgm:t>
        <a:bodyPr/>
        <a:lstStyle/>
        <a:p>
          <a:endParaRPr lang="it-IT"/>
        </a:p>
      </dgm:t>
    </dgm:pt>
    <dgm:pt modelId="{43D5D612-277C-40CA-9D3B-B1639AAEB0A7}" type="pres">
      <dgm:prSet presAssocID="{3F931CE1-53FB-4CF4-B278-6B82F742E2ED}" presName="FourNodes_1" presStyleLbl="node1" presStyleIdx="0" presStyleCnt="4" custScaleX="103100" custLinFactNeighborX="1148" custLinFactNeighborY="3005">
        <dgm:presLayoutVars>
          <dgm:bulletEnabled val="1"/>
        </dgm:presLayoutVars>
      </dgm:prSet>
      <dgm:spPr/>
      <dgm:t>
        <a:bodyPr/>
        <a:lstStyle/>
        <a:p>
          <a:endParaRPr lang="it-IT"/>
        </a:p>
      </dgm:t>
    </dgm:pt>
    <dgm:pt modelId="{54C537A3-3EF6-467C-825C-03563A18A6EB}" type="pres">
      <dgm:prSet presAssocID="{3F931CE1-53FB-4CF4-B278-6B82F742E2ED}" presName="FourNodes_2" presStyleLbl="node1" presStyleIdx="1" presStyleCnt="4">
        <dgm:presLayoutVars>
          <dgm:bulletEnabled val="1"/>
        </dgm:presLayoutVars>
      </dgm:prSet>
      <dgm:spPr/>
      <dgm:t>
        <a:bodyPr/>
        <a:lstStyle/>
        <a:p>
          <a:endParaRPr lang="it-IT"/>
        </a:p>
      </dgm:t>
    </dgm:pt>
    <dgm:pt modelId="{6CE971A6-097F-4ABF-8BC0-53F8E956A63C}" type="pres">
      <dgm:prSet presAssocID="{3F931CE1-53FB-4CF4-B278-6B82F742E2ED}" presName="FourNodes_3" presStyleLbl="node1" presStyleIdx="2" presStyleCnt="4">
        <dgm:presLayoutVars>
          <dgm:bulletEnabled val="1"/>
        </dgm:presLayoutVars>
      </dgm:prSet>
      <dgm:spPr/>
      <dgm:t>
        <a:bodyPr/>
        <a:lstStyle/>
        <a:p>
          <a:endParaRPr lang="it-IT"/>
        </a:p>
      </dgm:t>
    </dgm:pt>
    <dgm:pt modelId="{55FEA1EB-61FD-4C7A-B256-B81B85F196C4}" type="pres">
      <dgm:prSet presAssocID="{3F931CE1-53FB-4CF4-B278-6B82F742E2ED}" presName="FourNodes_4" presStyleLbl="node1" presStyleIdx="3" presStyleCnt="4">
        <dgm:presLayoutVars>
          <dgm:bulletEnabled val="1"/>
        </dgm:presLayoutVars>
      </dgm:prSet>
      <dgm:spPr/>
      <dgm:t>
        <a:bodyPr/>
        <a:lstStyle/>
        <a:p>
          <a:endParaRPr lang="it-IT"/>
        </a:p>
      </dgm:t>
    </dgm:pt>
    <dgm:pt modelId="{97C8A12A-4C02-49B3-8BD0-6892B9ED2606}" type="pres">
      <dgm:prSet presAssocID="{3F931CE1-53FB-4CF4-B278-6B82F742E2ED}" presName="FourConn_1-2" presStyleLbl="fgAccFollowNode1" presStyleIdx="0" presStyleCnt="3">
        <dgm:presLayoutVars>
          <dgm:bulletEnabled val="1"/>
        </dgm:presLayoutVars>
      </dgm:prSet>
      <dgm:spPr/>
      <dgm:t>
        <a:bodyPr/>
        <a:lstStyle/>
        <a:p>
          <a:endParaRPr lang="it-IT"/>
        </a:p>
      </dgm:t>
    </dgm:pt>
    <dgm:pt modelId="{864D68E5-60ED-412B-981D-78912AB4DB37}" type="pres">
      <dgm:prSet presAssocID="{3F931CE1-53FB-4CF4-B278-6B82F742E2ED}" presName="FourConn_2-3" presStyleLbl="fgAccFollowNode1" presStyleIdx="1" presStyleCnt="3">
        <dgm:presLayoutVars>
          <dgm:bulletEnabled val="1"/>
        </dgm:presLayoutVars>
      </dgm:prSet>
      <dgm:spPr/>
      <dgm:t>
        <a:bodyPr/>
        <a:lstStyle/>
        <a:p>
          <a:endParaRPr lang="it-IT"/>
        </a:p>
      </dgm:t>
    </dgm:pt>
    <dgm:pt modelId="{B99E57B7-85DA-4D97-A403-9CE82014F4A8}" type="pres">
      <dgm:prSet presAssocID="{3F931CE1-53FB-4CF4-B278-6B82F742E2ED}" presName="FourConn_3-4" presStyleLbl="fgAccFollowNode1" presStyleIdx="2" presStyleCnt="3">
        <dgm:presLayoutVars>
          <dgm:bulletEnabled val="1"/>
        </dgm:presLayoutVars>
      </dgm:prSet>
      <dgm:spPr/>
      <dgm:t>
        <a:bodyPr/>
        <a:lstStyle/>
        <a:p>
          <a:endParaRPr lang="it-IT"/>
        </a:p>
      </dgm:t>
    </dgm:pt>
    <dgm:pt modelId="{4EB4C844-E5C0-43B1-BCEE-1073BC85375D}" type="pres">
      <dgm:prSet presAssocID="{3F931CE1-53FB-4CF4-B278-6B82F742E2ED}" presName="FourNodes_1_text" presStyleLbl="node1" presStyleIdx="3" presStyleCnt="4">
        <dgm:presLayoutVars>
          <dgm:bulletEnabled val="1"/>
        </dgm:presLayoutVars>
      </dgm:prSet>
      <dgm:spPr/>
      <dgm:t>
        <a:bodyPr/>
        <a:lstStyle/>
        <a:p>
          <a:endParaRPr lang="it-IT"/>
        </a:p>
      </dgm:t>
    </dgm:pt>
    <dgm:pt modelId="{1D4CB621-7F18-4A10-8181-81BA25336055}" type="pres">
      <dgm:prSet presAssocID="{3F931CE1-53FB-4CF4-B278-6B82F742E2ED}" presName="FourNodes_2_text" presStyleLbl="node1" presStyleIdx="3" presStyleCnt="4">
        <dgm:presLayoutVars>
          <dgm:bulletEnabled val="1"/>
        </dgm:presLayoutVars>
      </dgm:prSet>
      <dgm:spPr/>
      <dgm:t>
        <a:bodyPr/>
        <a:lstStyle/>
        <a:p>
          <a:endParaRPr lang="it-IT"/>
        </a:p>
      </dgm:t>
    </dgm:pt>
    <dgm:pt modelId="{1964BABC-7006-4164-8D7C-C00AF5AABC88}" type="pres">
      <dgm:prSet presAssocID="{3F931CE1-53FB-4CF4-B278-6B82F742E2ED}" presName="FourNodes_3_text" presStyleLbl="node1" presStyleIdx="3" presStyleCnt="4">
        <dgm:presLayoutVars>
          <dgm:bulletEnabled val="1"/>
        </dgm:presLayoutVars>
      </dgm:prSet>
      <dgm:spPr/>
      <dgm:t>
        <a:bodyPr/>
        <a:lstStyle/>
        <a:p>
          <a:endParaRPr lang="it-IT"/>
        </a:p>
      </dgm:t>
    </dgm:pt>
    <dgm:pt modelId="{00BF32B2-8463-47FA-AB49-78553B6DEC2F}" type="pres">
      <dgm:prSet presAssocID="{3F931CE1-53FB-4CF4-B278-6B82F742E2ED}" presName="FourNodes_4_text" presStyleLbl="node1" presStyleIdx="3" presStyleCnt="4">
        <dgm:presLayoutVars>
          <dgm:bulletEnabled val="1"/>
        </dgm:presLayoutVars>
      </dgm:prSet>
      <dgm:spPr/>
      <dgm:t>
        <a:bodyPr/>
        <a:lstStyle/>
        <a:p>
          <a:endParaRPr lang="it-IT"/>
        </a:p>
      </dgm:t>
    </dgm:pt>
  </dgm:ptLst>
  <dgm:cxnLst>
    <dgm:cxn modelId="{CEB62EC8-BFCA-45E2-B32D-F3305576E5BA}" type="presOf" srcId="{BA89C5F4-AB47-43D1-8A7E-5A16434AAEB6}" destId="{864D68E5-60ED-412B-981D-78912AB4DB37}" srcOrd="0" destOrd="0" presId="urn:microsoft.com/office/officeart/2005/8/layout/vProcess5"/>
    <dgm:cxn modelId="{C96C3AB5-6224-49FB-B1AF-52FAB18D0E2B}" srcId="{3F931CE1-53FB-4CF4-B278-6B82F742E2ED}" destId="{574DEC6C-4F14-4481-B0BE-8349F94159BE}" srcOrd="2" destOrd="0" parTransId="{02BD281F-D70F-4852-B3B8-0397777A441D}" sibTransId="{B4CF5EEE-ABFA-4659-9198-E39E6F64EB54}"/>
    <dgm:cxn modelId="{1AB5AD8E-6416-414F-8175-4DB15EDE7359}" type="presOf" srcId="{12649F4E-FDB6-4632-9D41-C8E0ADF7B918}" destId="{43D5D612-277C-40CA-9D3B-B1639AAEB0A7}" srcOrd="0" destOrd="0" presId="urn:microsoft.com/office/officeart/2005/8/layout/vProcess5"/>
    <dgm:cxn modelId="{08EE3A90-23BF-4576-B35A-AC51BF7B1177}" srcId="{3F931CE1-53FB-4CF4-B278-6B82F742E2ED}" destId="{04E74979-5596-4F93-A862-927BAE610F20}" srcOrd="1" destOrd="0" parTransId="{ADD1C4FB-7A86-4B48-8C31-B36D33CD70E4}" sibTransId="{BA89C5F4-AB47-43D1-8A7E-5A16434AAEB6}"/>
    <dgm:cxn modelId="{F466DBBE-E8BC-4662-A49F-77B0B827FDE1}" type="presOf" srcId="{60A132A9-2E80-4BFA-B1A9-0F09C186B1A7}" destId="{00BF32B2-8463-47FA-AB49-78553B6DEC2F}" srcOrd="1" destOrd="0" presId="urn:microsoft.com/office/officeart/2005/8/layout/vProcess5"/>
    <dgm:cxn modelId="{EF3D52AA-316A-457A-B067-7A7C84E6C6C5}" type="presOf" srcId="{12649F4E-FDB6-4632-9D41-C8E0ADF7B918}" destId="{4EB4C844-E5C0-43B1-BCEE-1073BC85375D}" srcOrd="1" destOrd="0" presId="urn:microsoft.com/office/officeart/2005/8/layout/vProcess5"/>
    <dgm:cxn modelId="{7206C1B3-6586-4887-94DA-DF0F8DB78EA7}" type="presOf" srcId="{9547A743-BB31-41B3-87E6-DBE9E73C2A6E}" destId="{97C8A12A-4C02-49B3-8BD0-6892B9ED2606}" srcOrd="0" destOrd="0" presId="urn:microsoft.com/office/officeart/2005/8/layout/vProcess5"/>
    <dgm:cxn modelId="{793C762A-B3A5-4C6E-B280-49663E919C86}" type="presOf" srcId="{04E74979-5596-4F93-A862-927BAE610F20}" destId="{1D4CB621-7F18-4A10-8181-81BA25336055}" srcOrd="1" destOrd="0" presId="urn:microsoft.com/office/officeart/2005/8/layout/vProcess5"/>
    <dgm:cxn modelId="{6654949E-15F9-4ECC-9866-D91577764FA6}" type="presOf" srcId="{3F931CE1-53FB-4CF4-B278-6B82F742E2ED}" destId="{9B277FE3-7F47-4DCA-96B4-B84413017680}" srcOrd="0" destOrd="0" presId="urn:microsoft.com/office/officeart/2005/8/layout/vProcess5"/>
    <dgm:cxn modelId="{A72C99CC-7766-4F59-9E11-6A35CCB5E025}" type="presOf" srcId="{574DEC6C-4F14-4481-B0BE-8349F94159BE}" destId="{6CE971A6-097F-4ABF-8BC0-53F8E956A63C}" srcOrd="0" destOrd="0" presId="urn:microsoft.com/office/officeart/2005/8/layout/vProcess5"/>
    <dgm:cxn modelId="{65EA26ED-2D73-4ABF-9EC1-29BC2E010A48}" srcId="{3F931CE1-53FB-4CF4-B278-6B82F742E2ED}" destId="{60A132A9-2E80-4BFA-B1A9-0F09C186B1A7}" srcOrd="3" destOrd="0" parTransId="{64F6DBE0-057C-4A46-A62C-05185E9BB956}" sibTransId="{4370CA65-7B1C-4C3E-9291-CFE1A1451904}"/>
    <dgm:cxn modelId="{6A3660FD-C375-42CE-AF05-566664829B63}" type="presOf" srcId="{04E74979-5596-4F93-A862-927BAE610F20}" destId="{54C537A3-3EF6-467C-825C-03563A18A6EB}" srcOrd="0" destOrd="0" presId="urn:microsoft.com/office/officeart/2005/8/layout/vProcess5"/>
    <dgm:cxn modelId="{3F68C7AF-793C-4D1F-A757-56D9DD548BB3}" type="presOf" srcId="{574DEC6C-4F14-4481-B0BE-8349F94159BE}" destId="{1964BABC-7006-4164-8D7C-C00AF5AABC88}" srcOrd="1" destOrd="0" presId="urn:microsoft.com/office/officeart/2005/8/layout/vProcess5"/>
    <dgm:cxn modelId="{2201B412-076D-4134-95B2-7EA2723EF6A2}" type="presOf" srcId="{B4CF5EEE-ABFA-4659-9198-E39E6F64EB54}" destId="{B99E57B7-85DA-4D97-A403-9CE82014F4A8}" srcOrd="0" destOrd="0" presId="urn:microsoft.com/office/officeart/2005/8/layout/vProcess5"/>
    <dgm:cxn modelId="{668D96CA-0AAA-433A-840D-63E00776956D}" srcId="{3F931CE1-53FB-4CF4-B278-6B82F742E2ED}" destId="{12649F4E-FDB6-4632-9D41-C8E0ADF7B918}" srcOrd="0" destOrd="0" parTransId="{D7059002-E908-4CB4-86E9-DFE86EC96744}" sibTransId="{9547A743-BB31-41B3-87E6-DBE9E73C2A6E}"/>
    <dgm:cxn modelId="{9A561267-EA71-4F2A-BD9A-E564A8EA4C87}" type="presOf" srcId="{60A132A9-2E80-4BFA-B1A9-0F09C186B1A7}" destId="{55FEA1EB-61FD-4C7A-B256-B81B85F196C4}" srcOrd="0" destOrd="0" presId="urn:microsoft.com/office/officeart/2005/8/layout/vProcess5"/>
    <dgm:cxn modelId="{66D95432-F797-4BFF-B726-B38A2EDDBEB6}" type="presParOf" srcId="{9B277FE3-7F47-4DCA-96B4-B84413017680}" destId="{06CF24E4-7BC8-4E5D-84A1-40E952167168}" srcOrd="0" destOrd="0" presId="urn:microsoft.com/office/officeart/2005/8/layout/vProcess5"/>
    <dgm:cxn modelId="{173544A1-97FF-4C77-8A28-C4DFEA50E366}" type="presParOf" srcId="{9B277FE3-7F47-4DCA-96B4-B84413017680}" destId="{43D5D612-277C-40CA-9D3B-B1639AAEB0A7}" srcOrd="1" destOrd="0" presId="urn:microsoft.com/office/officeart/2005/8/layout/vProcess5"/>
    <dgm:cxn modelId="{52E5DE9B-8AA9-4402-84A9-E93FAAEBB403}" type="presParOf" srcId="{9B277FE3-7F47-4DCA-96B4-B84413017680}" destId="{54C537A3-3EF6-467C-825C-03563A18A6EB}" srcOrd="2" destOrd="0" presId="urn:microsoft.com/office/officeart/2005/8/layout/vProcess5"/>
    <dgm:cxn modelId="{C24AC5F7-EF73-4270-B1A2-48F9151B07AA}" type="presParOf" srcId="{9B277FE3-7F47-4DCA-96B4-B84413017680}" destId="{6CE971A6-097F-4ABF-8BC0-53F8E956A63C}" srcOrd="3" destOrd="0" presId="urn:microsoft.com/office/officeart/2005/8/layout/vProcess5"/>
    <dgm:cxn modelId="{81109330-A41D-4FFA-A306-59F478A45D6B}" type="presParOf" srcId="{9B277FE3-7F47-4DCA-96B4-B84413017680}" destId="{55FEA1EB-61FD-4C7A-B256-B81B85F196C4}" srcOrd="4" destOrd="0" presId="urn:microsoft.com/office/officeart/2005/8/layout/vProcess5"/>
    <dgm:cxn modelId="{7BF835B1-52CA-40E7-B97D-79410512A893}" type="presParOf" srcId="{9B277FE3-7F47-4DCA-96B4-B84413017680}" destId="{97C8A12A-4C02-49B3-8BD0-6892B9ED2606}" srcOrd="5" destOrd="0" presId="urn:microsoft.com/office/officeart/2005/8/layout/vProcess5"/>
    <dgm:cxn modelId="{CF31B69E-35E5-4A88-B59D-124A63ABD231}" type="presParOf" srcId="{9B277FE3-7F47-4DCA-96B4-B84413017680}" destId="{864D68E5-60ED-412B-981D-78912AB4DB37}" srcOrd="6" destOrd="0" presId="urn:microsoft.com/office/officeart/2005/8/layout/vProcess5"/>
    <dgm:cxn modelId="{17346C39-4C0D-485A-8FD9-C571029757B3}" type="presParOf" srcId="{9B277FE3-7F47-4DCA-96B4-B84413017680}" destId="{B99E57B7-85DA-4D97-A403-9CE82014F4A8}" srcOrd="7" destOrd="0" presId="urn:microsoft.com/office/officeart/2005/8/layout/vProcess5"/>
    <dgm:cxn modelId="{83902FCA-25F7-4012-AFD1-4B52C26A249C}" type="presParOf" srcId="{9B277FE3-7F47-4DCA-96B4-B84413017680}" destId="{4EB4C844-E5C0-43B1-BCEE-1073BC85375D}" srcOrd="8" destOrd="0" presId="urn:microsoft.com/office/officeart/2005/8/layout/vProcess5"/>
    <dgm:cxn modelId="{A4F6ED95-86D4-43D4-ABD4-34C644F6F732}" type="presParOf" srcId="{9B277FE3-7F47-4DCA-96B4-B84413017680}" destId="{1D4CB621-7F18-4A10-8181-81BA25336055}" srcOrd="9" destOrd="0" presId="urn:microsoft.com/office/officeart/2005/8/layout/vProcess5"/>
    <dgm:cxn modelId="{CC5996C3-0278-4C58-926D-759AC9BD106E}" type="presParOf" srcId="{9B277FE3-7F47-4DCA-96B4-B84413017680}" destId="{1964BABC-7006-4164-8D7C-C00AF5AABC88}" srcOrd="10" destOrd="0" presId="urn:microsoft.com/office/officeart/2005/8/layout/vProcess5"/>
    <dgm:cxn modelId="{87E72CDB-F7CD-45D0-82F0-D28CF4B963F2}" type="presParOf" srcId="{9B277FE3-7F47-4DCA-96B4-B84413017680}" destId="{00BF32B2-8463-47FA-AB49-78553B6DEC2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7D8BEA-12C6-AB4F-B984-E5FC9652CF30}" type="datetimeFigureOut">
              <a:rPr lang="en-US" smtClean="0"/>
              <a:t>9/16/2015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FB725C-0AB1-8743-B102-17E32B85215F}" type="slidenum">
              <a:rPr lang="en-US" smtClean="0"/>
              <a:t>‹N›</a:t>
            </a:fld>
            <a:endParaRPr lang="en-US" dirty="0"/>
          </a:p>
        </p:txBody>
      </p:sp>
    </p:spTree>
    <p:extLst>
      <p:ext uri="{BB962C8B-B14F-4D97-AF65-F5344CB8AC3E}">
        <p14:creationId xmlns:p14="http://schemas.microsoft.com/office/powerpoint/2010/main" val="249127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ndar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ndara"/>
              </a:defRPr>
            </a:lvl1pPr>
          </a:lstStyle>
          <a:p>
            <a:fld id="{B2D01ED6-7FBC-B649-9127-FB00B2B7D2E0}" type="datetimeFigureOut">
              <a:rPr lang="en-US" smtClean="0"/>
              <a:pPr/>
              <a:t>9/16/2015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ndar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ndara"/>
              </a:defRPr>
            </a:lvl1pPr>
          </a:lstStyle>
          <a:p>
            <a:fld id="{21729CCB-ECDF-E043-9F7E-6CE5F6E66859}" type="slidenum">
              <a:rPr lang="en-US" smtClean="0"/>
              <a:pPr/>
              <a:t>‹N›</a:t>
            </a:fld>
            <a:endParaRPr lang="en-US" dirty="0"/>
          </a:p>
        </p:txBody>
      </p:sp>
    </p:spTree>
    <p:extLst>
      <p:ext uri="{BB962C8B-B14F-4D97-AF65-F5344CB8AC3E}">
        <p14:creationId xmlns:p14="http://schemas.microsoft.com/office/powerpoint/2010/main" val="3538666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ndara"/>
        <a:ea typeface="+mn-ea"/>
        <a:cs typeface="+mn-cs"/>
      </a:defRPr>
    </a:lvl1pPr>
    <a:lvl2pPr marL="457200" algn="l" defTabSz="457200" rtl="0" eaLnBrk="1" latinLnBrk="0" hangingPunct="1">
      <a:defRPr sz="1200" kern="1200">
        <a:solidFill>
          <a:schemeClr val="tx1"/>
        </a:solidFill>
        <a:latin typeface="Candara"/>
        <a:ea typeface="+mn-ea"/>
        <a:cs typeface="+mn-cs"/>
      </a:defRPr>
    </a:lvl2pPr>
    <a:lvl3pPr marL="914400" algn="l" defTabSz="457200" rtl="0" eaLnBrk="1" latinLnBrk="0" hangingPunct="1">
      <a:defRPr sz="1200" kern="1200">
        <a:solidFill>
          <a:schemeClr val="tx1"/>
        </a:solidFill>
        <a:latin typeface="Candara"/>
        <a:ea typeface="+mn-ea"/>
        <a:cs typeface="+mn-cs"/>
      </a:defRPr>
    </a:lvl3pPr>
    <a:lvl4pPr marL="1371600" algn="l" defTabSz="457200" rtl="0" eaLnBrk="1" latinLnBrk="0" hangingPunct="1">
      <a:defRPr sz="1200" kern="1200">
        <a:solidFill>
          <a:schemeClr val="tx1"/>
        </a:solidFill>
        <a:latin typeface="Candara"/>
        <a:ea typeface="+mn-ea"/>
        <a:cs typeface="+mn-cs"/>
      </a:defRPr>
    </a:lvl4pPr>
    <a:lvl5pPr marL="1828800" algn="l" defTabSz="457200" rtl="0" eaLnBrk="1" latinLnBrk="0" hangingPunct="1">
      <a:defRPr sz="1200" kern="1200">
        <a:solidFill>
          <a:schemeClr val="tx1"/>
        </a:solidFill>
        <a:latin typeface="Candar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finale">
    <p:spTree>
      <p:nvGrpSpPr>
        <p:cNvPr id="1" name=""/>
        <p:cNvGrpSpPr/>
        <p:nvPr/>
      </p:nvGrpSpPr>
      <p:grpSpPr>
        <a:xfrm>
          <a:off x="0" y="0"/>
          <a:ext cx="0" cy="0"/>
          <a:chOff x="0" y="0"/>
          <a:chExt cx="0" cy="0"/>
        </a:xfrm>
      </p:grpSpPr>
      <p:sp>
        <p:nvSpPr>
          <p:cNvPr id="2" name="CasellaDiTesto 1"/>
          <p:cNvSpPr txBox="1"/>
          <p:nvPr userDrawn="1"/>
        </p:nvSpPr>
        <p:spPr>
          <a:xfrm>
            <a:off x="3344382" y="3825427"/>
            <a:ext cx="2502552" cy="900246"/>
          </a:xfrm>
          <a:prstGeom prst="rect">
            <a:avLst/>
          </a:prstGeom>
          <a:noFill/>
        </p:spPr>
        <p:txBody>
          <a:bodyPr wrap="none" rtlCol="0">
            <a:spAutoFit/>
          </a:bodyPr>
          <a:lstStyle/>
          <a:p>
            <a:pPr algn="ctr"/>
            <a:r>
              <a:rPr lang="it-IT" sz="1050" dirty="0">
                <a:solidFill>
                  <a:schemeClr val="bg1"/>
                </a:solidFill>
                <a:latin typeface="L Futura Light"/>
                <a:cs typeface="L Futura Light"/>
              </a:rPr>
              <a:t>Sintesi S.p.A.</a:t>
            </a:r>
          </a:p>
          <a:p>
            <a:pPr algn="ctr"/>
            <a:r>
              <a:rPr lang="it-IT" sz="1050" dirty="0">
                <a:solidFill>
                  <a:schemeClr val="bg1"/>
                </a:solidFill>
                <a:latin typeface="L Futura Light"/>
                <a:cs typeface="L Futura Light"/>
              </a:rPr>
              <a:t>Roma Via Giovanni Giolitti, 42 – 00185</a:t>
            </a:r>
          </a:p>
          <a:p>
            <a:pPr algn="ctr"/>
            <a:r>
              <a:rPr lang="it-IT" sz="1050" dirty="0">
                <a:solidFill>
                  <a:schemeClr val="bg1"/>
                </a:solidFill>
                <a:latin typeface="L Futura Light"/>
                <a:cs typeface="L Futura Light"/>
              </a:rPr>
              <a:t>Tel. 06.65.66.21 – Fax 06.65.66.22.25</a:t>
            </a:r>
          </a:p>
          <a:p>
            <a:pPr algn="ctr"/>
            <a:r>
              <a:rPr lang="it-IT" sz="1050" dirty="0" err="1">
                <a:solidFill>
                  <a:schemeClr val="bg1"/>
                </a:solidFill>
                <a:latin typeface="L Futura Light"/>
                <a:cs typeface="L Futura Light"/>
              </a:rPr>
              <a:t>www.sintesispa.it</a:t>
            </a:r>
            <a:r>
              <a:rPr lang="it-IT" sz="1050" dirty="0">
                <a:solidFill>
                  <a:schemeClr val="bg1"/>
                </a:solidFill>
                <a:latin typeface="L Futura Light"/>
                <a:cs typeface="L Futura Light"/>
              </a:rPr>
              <a:t> – </a:t>
            </a:r>
            <a:r>
              <a:rPr lang="it-IT" sz="1050" dirty="0" err="1">
                <a:solidFill>
                  <a:schemeClr val="bg1"/>
                </a:solidFill>
                <a:latin typeface="L Futura Light"/>
                <a:cs typeface="L Futura Light"/>
              </a:rPr>
              <a:t>info@sintesispa.it</a:t>
            </a:r>
            <a:r>
              <a:rPr lang="it-IT" sz="1050" dirty="0">
                <a:solidFill>
                  <a:schemeClr val="bg1"/>
                </a:solidFill>
                <a:latin typeface="L Futura Light"/>
                <a:cs typeface="L Futura Light"/>
              </a:rPr>
              <a:t> </a:t>
            </a:r>
          </a:p>
          <a:p>
            <a:endParaRPr lang="it-IT" sz="1050" dirty="0" smtClean="0">
              <a:solidFill>
                <a:schemeClr val="bg1"/>
              </a:solidFill>
              <a:latin typeface="L Futura Light"/>
              <a:cs typeface="L Futura Light"/>
            </a:endParaRPr>
          </a:p>
        </p:txBody>
      </p:sp>
      <p:sp>
        <p:nvSpPr>
          <p:cNvPr id="3" name="CasellaDiTesto 7"/>
          <p:cNvSpPr txBox="1"/>
          <p:nvPr userDrawn="1"/>
        </p:nvSpPr>
        <p:spPr>
          <a:xfrm>
            <a:off x="26155" y="6078635"/>
            <a:ext cx="9139008" cy="523220"/>
          </a:xfrm>
          <a:prstGeom prst="rect">
            <a:avLst/>
          </a:prstGeom>
          <a:noFill/>
        </p:spPr>
        <p:txBody>
          <a:bodyPr wrap="square" rtlCol="0">
            <a:spAutoFit/>
          </a:bodyPr>
          <a:lstStyle/>
          <a:p>
            <a:pPr algn="ctr"/>
            <a:r>
              <a:rPr lang="it-IT" sz="1400" dirty="0">
                <a:solidFill>
                  <a:schemeClr val="bg1"/>
                </a:solidFill>
                <a:latin typeface="L Futura Light"/>
                <a:cs typeface="L Futura Light"/>
              </a:rPr>
              <a:t>Unità Territoriali: </a:t>
            </a:r>
          </a:p>
          <a:p>
            <a:pPr algn="ctr"/>
            <a:r>
              <a:rPr lang="it-IT" sz="1400" dirty="0">
                <a:solidFill>
                  <a:schemeClr val="bg1"/>
                </a:solidFill>
                <a:latin typeface="L Futura Light"/>
                <a:cs typeface="L Futura Light"/>
              </a:rPr>
              <a:t>Milano | Torino | Genova | Roma | </a:t>
            </a:r>
            <a:r>
              <a:rPr lang="it-IT" sz="1400" dirty="0" smtClean="0">
                <a:solidFill>
                  <a:schemeClr val="bg1"/>
                </a:solidFill>
                <a:latin typeface="L Futura Light"/>
                <a:cs typeface="L Futura Light"/>
              </a:rPr>
              <a:t>Napoli | </a:t>
            </a:r>
            <a:r>
              <a:rPr lang="it-IT" sz="1400" dirty="0">
                <a:solidFill>
                  <a:schemeClr val="bg1"/>
                </a:solidFill>
                <a:latin typeface="L Futura Light"/>
                <a:cs typeface="L Futura Light"/>
              </a:rPr>
              <a:t>Catanzaro | Catania | </a:t>
            </a:r>
            <a:r>
              <a:rPr lang="it-IT" sz="1400" dirty="0" smtClean="0">
                <a:solidFill>
                  <a:schemeClr val="bg1"/>
                </a:solidFill>
                <a:latin typeface="L Futura Light"/>
                <a:cs typeface="L Futura Light"/>
              </a:rPr>
              <a:t>Palermo</a:t>
            </a:r>
          </a:p>
        </p:txBody>
      </p:sp>
      <p:pic>
        <p:nvPicPr>
          <p:cNvPr id="4" name="Picture 5"/>
          <p:cNvPicPr>
            <a:picLocks noChangeAspect="1"/>
          </p:cNvPicPr>
          <p:nvPr userDrawn="1"/>
        </p:nvPicPr>
        <p:blipFill>
          <a:blip r:embed="rId2"/>
          <a:stretch>
            <a:fillRect/>
          </a:stretch>
        </p:blipFill>
        <p:spPr>
          <a:xfrm>
            <a:off x="2722599" y="2398059"/>
            <a:ext cx="3701046" cy="1225174"/>
          </a:xfrm>
          <a:prstGeom prst="rect">
            <a:avLst/>
          </a:prstGeom>
        </p:spPr>
      </p:pic>
    </p:spTree>
    <p:extLst>
      <p:ext uri="{BB962C8B-B14F-4D97-AF65-F5344CB8AC3E}">
        <p14:creationId xmlns:p14="http://schemas.microsoft.com/office/powerpoint/2010/main" val="195845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a:prstGeom prst="rect">
            <a:avLst/>
          </a:prstGeom>
        </p:spPr>
        <p:txBody>
          <a:bodyPr anchor="b">
            <a:normAutofit/>
          </a:bodyPr>
          <a:lstStyle>
            <a:lvl1pPr algn="ctr">
              <a:defRPr sz="3200">
                <a:solidFill>
                  <a:schemeClr val="tx2">
                    <a:lumMod val="50000"/>
                  </a:schemeClr>
                </a:solidFill>
              </a:defRPr>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3469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2" name="Titolo 1"/>
          <p:cNvSpPr>
            <a:spLocks noGrp="1"/>
          </p:cNvSpPr>
          <p:nvPr>
            <p:ph type="title"/>
          </p:nvPr>
        </p:nvSpPr>
        <p:spPr>
          <a:xfrm>
            <a:off x="511692" y="173739"/>
            <a:ext cx="7886700" cy="581174"/>
          </a:xfrm>
          <a:prstGeom prst="rect">
            <a:avLst/>
          </a:prstGeom>
        </p:spPr>
        <p:txBody>
          <a:bodyPr/>
          <a:lstStyle>
            <a:lvl1pPr algn="l">
              <a:defRPr sz="2200">
                <a:solidFill>
                  <a:schemeClr val="bg1"/>
                </a:solidFill>
                <a:latin typeface="Futura-Bold" pitchFamily="2" charset="0"/>
              </a:defRPr>
            </a:lvl1pPr>
          </a:lstStyle>
          <a:p>
            <a:r>
              <a:rPr lang="it-IT" smtClean="0"/>
              <a:t>Fare clic per modificare lo stile del titolo</a:t>
            </a:r>
            <a:endParaRPr lang="it-IT" dirty="0"/>
          </a:p>
        </p:txBody>
      </p:sp>
      <p:sp>
        <p:nvSpPr>
          <p:cNvPr id="10" name="Segnaposto testo 9"/>
          <p:cNvSpPr>
            <a:spLocks noGrp="1"/>
          </p:cNvSpPr>
          <p:nvPr>
            <p:ph type="body" sz="quarter" idx="10"/>
          </p:nvPr>
        </p:nvSpPr>
        <p:spPr>
          <a:xfrm>
            <a:off x="574398" y="1509528"/>
            <a:ext cx="7823994" cy="3711575"/>
          </a:xfrm>
        </p:spPr>
        <p:txBody>
          <a:bodyPr/>
          <a:lstStyle>
            <a:lvl1pPr marL="0" indent="0">
              <a:buNone/>
              <a:defRPr/>
            </a:lvl1pPr>
          </a:lstStyle>
          <a:p>
            <a:pPr lvl="0"/>
            <a:r>
              <a:rPr lang="it-IT" smtClean="0"/>
              <a:t>Fare clic per modificare stili del testo dello schema</a:t>
            </a:r>
          </a:p>
        </p:txBody>
      </p:sp>
    </p:spTree>
    <p:extLst>
      <p:ext uri="{BB962C8B-B14F-4D97-AF65-F5344CB8AC3E}">
        <p14:creationId xmlns:p14="http://schemas.microsoft.com/office/powerpoint/2010/main" val="105749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2">
    <p:spTree>
      <p:nvGrpSpPr>
        <p:cNvPr id="1" name=""/>
        <p:cNvGrpSpPr/>
        <p:nvPr/>
      </p:nvGrpSpPr>
      <p:grpSpPr>
        <a:xfrm>
          <a:off x="0" y="0"/>
          <a:ext cx="0" cy="0"/>
          <a:chOff x="0" y="0"/>
          <a:chExt cx="0" cy="0"/>
        </a:xfrm>
      </p:grpSpPr>
      <p:sp>
        <p:nvSpPr>
          <p:cNvPr id="2" name="Titolo 1"/>
          <p:cNvSpPr>
            <a:spLocks noGrp="1"/>
          </p:cNvSpPr>
          <p:nvPr>
            <p:ph type="title"/>
          </p:nvPr>
        </p:nvSpPr>
        <p:spPr>
          <a:xfrm>
            <a:off x="405367" y="170122"/>
            <a:ext cx="7886700" cy="754912"/>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93674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yout3">
    <p:spTree>
      <p:nvGrpSpPr>
        <p:cNvPr id="1" name=""/>
        <p:cNvGrpSpPr/>
        <p:nvPr/>
      </p:nvGrpSpPr>
      <p:grpSpPr>
        <a:xfrm>
          <a:off x="0" y="0"/>
          <a:ext cx="0" cy="0"/>
          <a:chOff x="0" y="0"/>
          <a:chExt cx="0" cy="0"/>
        </a:xfrm>
      </p:grpSpPr>
      <p:sp>
        <p:nvSpPr>
          <p:cNvPr id="2" name="Titolo 1"/>
          <p:cNvSpPr>
            <a:spLocks noGrp="1"/>
          </p:cNvSpPr>
          <p:nvPr>
            <p:ph type="title"/>
          </p:nvPr>
        </p:nvSpPr>
        <p:spPr>
          <a:xfrm>
            <a:off x="384101" y="0"/>
            <a:ext cx="7886700" cy="1325563"/>
          </a:xfrm>
          <a:prstGeom prst="rect">
            <a:avLst/>
          </a:prstGeom>
        </p:spPr>
        <p:txBody>
          <a:bodyPr/>
          <a:lstStyle>
            <a:lvl1pPr>
              <a:defRPr sz="2250" b="1">
                <a:solidFill>
                  <a:schemeClr val="bg1"/>
                </a:solidFill>
                <a:latin typeface="Futura (Light)" panose="020B7200000000000000" pitchFamily="34" charset="0"/>
              </a:defRPr>
            </a:lvl1pPr>
          </a:lstStyle>
          <a:p>
            <a:r>
              <a:rPr lang="it-IT" smtClean="0"/>
              <a:t>Fare clic per modificare lo stile del titolo</a:t>
            </a:r>
            <a:endParaRPr lang="it-IT" dirty="0"/>
          </a:p>
        </p:txBody>
      </p:sp>
    </p:spTree>
    <p:extLst>
      <p:ext uri="{BB962C8B-B14F-4D97-AF65-F5344CB8AC3E}">
        <p14:creationId xmlns:p14="http://schemas.microsoft.com/office/powerpoint/2010/main" val="284974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titolo 1">
    <p:spTree>
      <p:nvGrpSpPr>
        <p:cNvPr id="1" name=""/>
        <p:cNvGrpSpPr/>
        <p:nvPr/>
      </p:nvGrpSpPr>
      <p:grpSpPr>
        <a:xfrm>
          <a:off x="0" y="0"/>
          <a:ext cx="0" cy="0"/>
          <a:chOff x="0" y="0"/>
          <a:chExt cx="0" cy="0"/>
        </a:xfrm>
      </p:grpSpPr>
      <p:sp>
        <p:nvSpPr>
          <p:cNvPr id="5" name="Rectangle 29"/>
          <p:cNvSpPr/>
          <p:nvPr userDrawn="1"/>
        </p:nvSpPr>
        <p:spPr>
          <a:xfrm>
            <a:off x="-17463" y="2430463"/>
            <a:ext cx="9144001" cy="2308225"/>
          </a:xfrm>
          <a:prstGeom prst="rect">
            <a:avLst/>
          </a:prstGeom>
          <a:solidFill>
            <a:schemeClr val="bg1"/>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400" b="1" dirty="0">
              <a:solidFill>
                <a:prstClr val="white"/>
              </a:solidFill>
            </a:endParaRPr>
          </a:p>
        </p:txBody>
      </p:sp>
      <p:pic>
        <p:nvPicPr>
          <p:cNvPr id="6" name="Picture 3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4025" y="2709863"/>
            <a:ext cx="18192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5763" y="395288"/>
            <a:ext cx="20970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p:cNvPicPr>
          <p:nvPr userDrawn="1"/>
        </p:nvPicPr>
        <p:blipFill>
          <a:blip r:embed="rId4">
            <a:extLst>
              <a:ext uri="{28A0092B-C50C-407E-A947-70E740481C1C}">
                <a14:useLocalDpi xmlns:a14="http://schemas.microsoft.com/office/drawing/2010/main" val="0"/>
              </a:ext>
            </a:extLst>
          </a:blip>
          <a:srcRect l="45294" b="30949"/>
          <a:stretch>
            <a:fillRect/>
          </a:stretch>
        </p:blipFill>
        <p:spPr bwMode="auto">
          <a:xfrm rot="10800000">
            <a:off x="6035675" y="7938"/>
            <a:ext cx="31083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457200" y="3212579"/>
            <a:ext cx="8229600" cy="532719"/>
          </a:xfrm>
          <a:prstGeom prst="rect">
            <a:avLst/>
          </a:prstGeom>
        </p:spPr>
        <p:txBody>
          <a:bodyPr/>
          <a:lstStyle>
            <a:lvl1pPr algn="l">
              <a:defRPr sz="4000" b="1" i="0">
                <a:solidFill>
                  <a:schemeClr val="tx2">
                    <a:lumMod val="50000"/>
                  </a:schemeClr>
                </a:solidFill>
                <a:latin typeface="Arial" panose="020B0604020202020204" pitchFamily="34" charset="0"/>
                <a:cs typeface="Arial" panose="020B0604020202020204" pitchFamily="34" charset="0"/>
              </a:defRPr>
            </a:lvl1pPr>
          </a:lstStyle>
          <a:p>
            <a:r>
              <a:rPr lang="it-IT" dirty="0" smtClean="0"/>
              <a:t>Fare clic per modificare stile</a:t>
            </a:r>
            <a:endParaRPr lang="it-IT" dirty="0"/>
          </a:p>
        </p:txBody>
      </p:sp>
      <p:sp>
        <p:nvSpPr>
          <p:cNvPr id="9" name="Segnaposto contenuto 8"/>
          <p:cNvSpPr>
            <a:spLocks noGrp="1"/>
          </p:cNvSpPr>
          <p:nvPr>
            <p:ph sz="quarter" idx="10"/>
          </p:nvPr>
        </p:nvSpPr>
        <p:spPr>
          <a:xfrm>
            <a:off x="457200" y="3867544"/>
            <a:ext cx="3429000" cy="381000"/>
          </a:xfrm>
          <a:prstGeom prst="rect">
            <a:avLst/>
          </a:prstGeom>
        </p:spPr>
        <p:txBody>
          <a:bodyPr/>
          <a:lstStyle>
            <a:lvl1pPr marL="0" indent="0">
              <a:buNone/>
              <a:defRPr sz="2200" b="0">
                <a:solidFill>
                  <a:schemeClr val="tx2">
                    <a:lumMod val="50000"/>
                  </a:schemeClr>
                </a:solidFill>
                <a:latin typeface="Arial" panose="020B0604020202020204" pitchFamily="34" charset="0"/>
                <a:cs typeface="Arial" panose="020B0604020202020204" pitchFamily="34" charset="0"/>
              </a:defRPr>
            </a:lvl1pPr>
          </a:lstStyle>
          <a:p>
            <a:pPr lvl="0"/>
            <a:r>
              <a:rPr lang="it-IT" dirty="0" smtClean="0"/>
              <a:t>Fare clic per</a:t>
            </a:r>
            <a:endParaRPr lang="it-IT" dirty="0"/>
          </a:p>
        </p:txBody>
      </p:sp>
      <p:sp>
        <p:nvSpPr>
          <p:cNvPr id="11" name="Segnaposto contenuto 10"/>
          <p:cNvSpPr>
            <a:spLocks noGrp="1"/>
          </p:cNvSpPr>
          <p:nvPr>
            <p:ph sz="quarter" idx="11"/>
          </p:nvPr>
        </p:nvSpPr>
        <p:spPr>
          <a:xfrm>
            <a:off x="6578600" y="6011863"/>
            <a:ext cx="2108200" cy="457200"/>
          </a:xfrm>
          <a:prstGeom prst="rect">
            <a:avLst/>
          </a:prstGeom>
        </p:spPr>
        <p:txBody>
          <a:bodyPr/>
          <a:lstStyle>
            <a:lvl1pPr marL="0" indent="0">
              <a:buNone/>
              <a:defRPr sz="1600" baseline="0">
                <a:solidFill>
                  <a:srgbClr val="B4E1B5"/>
                </a:solidFill>
                <a:latin typeface="Futura (Light)" panose="020B7200000000000000" pitchFamily="34" charset="0"/>
              </a:defRPr>
            </a:lvl1pPr>
          </a:lstStyle>
          <a:p>
            <a:pPr lvl="0"/>
            <a:r>
              <a:rPr lang="it-IT" smtClean="0"/>
              <a:t>Fare clic per modificare stili del testo dello schema</a:t>
            </a:r>
          </a:p>
        </p:txBody>
      </p:sp>
    </p:spTree>
    <p:extLst>
      <p:ext uri="{BB962C8B-B14F-4D97-AF65-F5344CB8AC3E}">
        <p14:creationId xmlns:p14="http://schemas.microsoft.com/office/powerpoint/2010/main" val="542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titolo finale">
    <p:spTree>
      <p:nvGrpSpPr>
        <p:cNvPr id="1" name=""/>
        <p:cNvGrpSpPr/>
        <p:nvPr/>
      </p:nvGrpSpPr>
      <p:grpSpPr>
        <a:xfrm>
          <a:off x="0" y="0"/>
          <a:ext cx="0" cy="0"/>
          <a:chOff x="0" y="0"/>
          <a:chExt cx="0" cy="0"/>
        </a:xfrm>
      </p:grpSpPr>
      <p:sp>
        <p:nvSpPr>
          <p:cNvPr id="2" name="CasellaDiTesto 1"/>
          <p:cNvSpPr txBox="1"/>
          <p:nvPr userDrawn="1"/>
        </p:nvSpPr>
        <p:spPr>
          <a:xfrm>
            <a:off x="3344863" y="3825875"/>
            <a:ext cx="2501900" cy="900113"/>
          </a:xfrm>
          <a:prstGeom prst="rect">
            <a:avLst/>
          </a:prstGeom>
          <a:noFill/>
        </p:spPr>
        <p:txBody>
          <a:bodyPr wrap="none">
            <a:spAutoFit/>
          </a:bodyPr>
          <a:lstStyle/>
          <a:p>
            <a:pPr algn="ctr">
              <a:defRPr/>
            </a:pPr>
            <a:r>
              <a:rPr lang="it-IT" sz="1050" dirty="0">
                <a:solidFill>
                  <a:prstClr val="white"/>
                </a:solidFill>
                <a:latin typeface="L Futura Light"/>
                <a:cs typeface="L Futura Light"/>
              </a:rPr>
              <a:t>Sintesi S.p.A.</a:t>
            </a:r>
          </a:p>
          <a:p>
            <a:pPr algn="ctr">
              <a:defRPr/>
            </a:pPr>
            <a:r>
              <a:rPr lang="it-IT" sz="1050" dirty="0">
                <a:solidFill>
                  <a:prstClr val="white"/>
                </a:solidFill>
                <a:latin typeface="L Futura Light"/>
                <a:cs typeface="L Futura Light"/>
              </a:rPr>
              <a:t>Roma Via Giovanni Giolitti, 42 – 00185</a:t>
            </a:r>
          </a:p>
          <a:p>
            <a:pPr algn="ctr">
              <a:defRPr/>
            </a:pPr>
            <a:r>
              <a:rPr lang="it-IT" sz="1050" dirty="0">
                <a:solidFill>
                  <a:prstClr val="white"/>
                </a:solidFill>
                <a:latin typeface="L Futura Light"/>
                <a:cs typeface="L Futura Light"/>
              </a:rPr>
              <a:t>Tel. 06.65.66.21 – Fax 06.65.66.22.25</a:t>
            </a:r>
          </a:p>
          <a:p>
            <a:pPr algn="ctr">
              <a:defRPr/>
            </a:pPr>
            <a:r>
              <a:rPr lang="it-IT" sz="1050" dirty="0" err="1">
                <a:solidFill>
                  <a:prstClr val="white"/>
                </a:solidFill>
                <a:latin typeface="L Futura Light"/>
                <a:cs typeface="L Futura Light"/>
              </a:rPr>
              <a:t>www.sintesispa.it</a:t>
            </a:r>
            <a:r>
              <a:rPr lang="it-IT" sz="1050" dirty="0">
                <a:solidFill>
                  <a:prstClr val="white"/>
                </a:solidFill>
                <a:latin typeface="L Futura Light"/>
                <a:cs typeface="L Futura Light"/>
              </a:rPr>
              <a:t> – </a:t>
            </a:r>
            <a:r>
              <a:rPr lang="it-IT" sz="1050" dirty="0" err="1">
                <a:solidFill>
                  <a:prstClr val="white"/>
                </a:solidFill>
                <a:latin typeface="L Futura Light"/>
                <a:cs typeface="L Futura Light"/>
              </a:rPr>
              <a:t>info@sintesispa.it</a:t>
            </a:r>
            <a:r>
              <a:rPr lang="it-IT" sz="1050" dirty="0">
                <a:solidFill>
                  <a:prstClr val="white"/>
                </a:solidFill>
                <a:latin typeface="L Futura Light"/>
                <a:cs typeface="L Futura Light"/>
              </a:rPr>
              <a:t> </a:t>
            </a:r>
          </a:p>
          <a:p>
            <a:pPr>
              <a:defRPr/>
            </a:pPr>
            <a:endParaRPr lang="it-IT" sz="1050" dirty="0">
              <a:solidFill>
                <a:prstClr val="white"/>
              </a:solidFill>
              <a:latin typeface="L Futura Light"/>
              <a:cs typeface="L Futura Light"/>
            </a:endParaRPr>
          </a:p>
        </p:txBody>
      </p:sp>
      <p:sp>
        <p:nvSpPr>
          <p:cNvPr id="3" name="CasellaDiTesto 7"/>
          <p:cNvSpPr txBox="1">
            <a:spLocks noChangeArrowheads="1"/>
          </p:cNvSpPr>
          <p:nvPr userDrawn="1"/>
        </p:nvSpPr>
        <p:spPr bwMode="auto">
          <a:xfrm>
            <a:off x="25400" y="6078538"/>
            <a:ext cx="9139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defRPr/>
            </a:pPr>
            <a:r>
              <a:rPr lang="it-IT" altLang="it-IT" sz="1400" smtClean="0">
                <a:solidFill>
                  <a:srgbClr val="FFFFFF"/>
                </a:solidFill>
                <a:latin typeface="L Futura Light"/>
                <a:ea typeface="L Futura Light"/>
                <a:cs typeface="L Futura Light"/>
              </a:rPr>
              <a:t>Unità Territoriali: </a:t>
            </a:r>
          </a:p>
          <a:p>
            <a:pPr algn="ctr" fontAlgn="base">
              <a:spcBef>
                <a:spcPct val="0"/>
              </a:spcBef>
              <a:spcAft>
                <a:spcPct val="0"/>
              </a:spcAft>
              <a:defRPr/>
            </a:pPr>
            <a:r>
              <a:rPr lang="it-IT" altLang="it-IT" sz="1400" smtClean="0">
                <a:solidFill>
                  <a:srgbClr val="FFFFFF"/>
                </a:solidFill>
                <a:latin typeface="L Futura Light"/>
                <a:ea typeface="L Futura Light"/>
                <a:cs typeface="L Futura Light"/>
              </a:rPr>
              <a:t>Milano | Torino | Genova | Roma | Napoli | Catanzaro | Catania | Palermo</a:t>
            </a:r>
          </a:p>
        </p:txBody>
      </p:sp>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2563" y="2398713"/>
            <a:ext cx="37004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192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10"/>
          <p:cNvSpPr txBox="1"/>
          <p:nvPr userDrawn="1"/>
        </p:nvSpPr>
        <p:spPr>
          <a:xfrm>
            <a:off x="4332720" y="6485950"/>
            <a:ext cx="478560" cy="307777"/>
          </a:xfrm>
          <a:prstGeom prst="rect">
            <a:avLst/>
          </a:prstGeom>
          <a:noFill/>
        </p:spPr>
        <p:txBody>
          <a:bodyPr wrap="square" rtlCol="0">
            <a:spAutoFit/>
          </a:bodyPr>
          <a:lstStyle/>
          <a:p>
            <a:fld id="{604C172C-A692-0448-8A0E-8BF074BD0FC0}" type="slidenum">
              <a:rPr lang="en-US" sz="1400" smtClean="0">
                <a:solidFill>
                  <a:srgbClr val="A6A6A6"/>
                </a:solidFill>
                <a:latin typeface="Helvetica"/>
                <a:cs typeface="Helvetica"/>
              </a:rPr>
              <a:t>‹N›</a:t>
            </a:fld>
            <a:endParaRPr lang="en-US" dirty="0">
              <a:solidFill>
                <a:srgbClr val="A6A6A6"/>
              </a:solidFill>
              <a:latin typeface="Helvetica"/>
              <a:cs typeface="Helvetica"/>
            </a:endParaRPr>
          </a:p>
        </p:txBody>
      </p:sp>
      <p:sp>
        <p:nvSpPr>
          <p:cNvPr id="3" name="Rettangolo 9"/>
          <p:cNvSpPr/>
          <p:nvPr userDrawn="1"/>
        </p:nvSpPr>
        <p:spPr>
          <a:xfrm>
            <a:off x="6624595" y="6378357"/>
            <a:ext cx="2433292" cy="386003"/>
          </a:xfrm>
          <a:prstGeom prst="rect">
            <a:avLst/>
          </a:prstGeom>
        </p:spPr>
        <p:txBody>
          <a:bodyPr wrap="square">
            <a:spAutoFit/>
          </a:bodyPr>
          <a:lstStyle/>
          <a:p>
            <a:pPr algn="r" fontAlgn="base">
              <a:lnSpc>
                <a:spcPct val="95000"/>
              </a:lnSpc>
              <a:spcBef>
                <a:spcPct val="0"/>
              </a:spcBef>
              <a:spcAft>
                <a:spcPct val="0"/>
              </a:spcAft>
            </a:pPr>
            <a:r>
              <a:rPr lang="en-US" sz="1000" kern="1200" dirty="0" smtClean="0">
                <a:solidFill>
                  <a:srgbClr val="A6A6A6"/>
                </a:solidFill>
                <a:latin typeface="Helvetica"/>
                <a:ea typeface="+mn-ea"/>
                <a:cs typeface="Helvetica"/>
              </a:rPr>
              <a:t>©2015 </a:t>
            </a:r>
            <a:r>
              <a:rPr lang="en-US" sz="1000" kern="1200" dirty="0" err="1" smtClean="0">
                <a:solidFill>
                  <a:srgbClr val="A6A6A6"/>
                </a:solidFill>
                <a:latin typeface="Helvetica"/>
                <a:ea typeface="+mn-ea"/>
                <a:cs typeface="Helvetica"/>
              </a:rPr>
              <a:t>Sintesi</a:t>
            </a:r>
            <a:r>
              <a:rPr lang="en-US" sz="1000" kern="1200" dirty="0" smtClean="0">
                <a:solidFill>
                  <a:srgbClr val="A6A6A6"/>
                </a:solidFill>
                <a:latin typeface="Helvetica"/>
                <a:ea typeface="+mn-ea"/>
                <a:cs typeface="Helvetica"/>
              </a:rPr>
              <a:t> </a:t>
            </a:r>
            <a:r>
              <a:rPr lang="en-US" sz="1000" dirty="0" err="1" smtClean="0">
                <a:solidFill>
                  <a:srgbClr val="A6A6A6"/>
                </a:solidFill>
                <a:latin typeface="Helvetica"/>
                <a:cs typeface="Helvetica"/>
              </a:rPr>
              <a:t>S.p.A</a:t>
            </a:r>
            <a:endParaRPr lang="en-US" sz="1000" dirty="0" smtClean="0">
              <a:solidFill>
                <a:srgbClr val="A6A6A6"/>
              </a:solidFill>
              <a:latin typeface="Helvetica"/>
              <a:cs typeface="Helvetica"/>
            </a:endParaRPr>
          </a:p>
          <a:p>
            <a:pPr marL="0" indent="0" algn="r" rtl="0" fontAlgn="base">
              <a:lnSpc>
                <a:spcPct val="95000"/>
              </a:lnSpc>
              <a:spcBef>
                <a:spcPct val="0"/>
              </a:spcBef>
              <a:spcAft>
                <a:spcPct val="0"/>
              </a:spcAft>
            </a:pPr>
            <a:r>
              <a:rPr lang="en-US" sz="1000" kern="1200" dirty="0" smtClean="0">
                <a:solidFill>
                  <a:srgbClr val="A6A6A6"/>
                </a:solidFill>
                <a:latin typeface="Helvetica"/>
                <a:ea typeface="+mn-ea"/>
                <a:cs typeface="Helvetica"/>
              </a:rPr>
              <a:t>Proprietary and Confidential</a:t>
            </a:r>
            <a:endParaRPr lang="en-US" sz="1000" kern="1200" dirty="0">
              <a:solidFill>
                <a:srgbClr val="A6A6A6"/>
              </a:solidFill>
              <a:latin typeface="Helvetica"/>
              <a:ea typeface="+mn-ea"/>
              <a:cs typeface="Helvetica"/>
            </a:endParaRPr>
          </a:p>
        </p:txBody>
      </p:sp>
      <p:pic>
        <p:nvPicPr>
          <p:cNvPr id="4" name="Picture 3"/>
          <p:cNvPicPr>
            <a:picLocks noChangeAspect="1"/>
          </p:cNvPicPr>
          <p:nvPr userDrawn="1"/>
        </p:nvPicPr>
        <p:blipFill>
          <a:blip r:embed="rId3"/>
          <a:stretch>
            <a:fillRect/>
          </a:stretch>
        </p:blipFill>
        <p:spPr>
          <a:xfrm>
            <a:off x="563700" y="6426957"/>
            <a:ext cx="960301" cy="336456"/>
          </a:xfrm>
          <a:prstGeom prst="rect">
            <a:avLst/>
          </a:prstGeom>
        </p:spPr>
      </p:pic>
      <p:sp>
        <p:nvSpPr>
          <p:cNvPr id="5" name="Rectangle 4"/>
          <p:cNvSpPr/>
          <p:nvPr userDrawn="1"/>
        </p:nvSpPr>
        <p:spPr>
          <a:xfrm>
            <a:off x="0" y="-2"/>
            <a:ext cx="9144000" cy="857013"/>
          </a:xfrm>
          <a:prstGeom prst="rect">
            <a:avLst/>
          </a:prstGeom>
          <a:solidFill>
            <a:schemeClr val="accent1">
              <a:lumMod val="50000"/>
            </a:schemeClr>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4"/>
          <a:srcRect l="45294" b="30950"/>
          <a:stretch/>
        </p:blipFill>
        <p:spPr>
          <a:xfrm rot="10800000">
            <a:off x="7701279" y="0"/>
            <a:ext cx="1442719" cy="961284"/>
          </a:xfrm>
          <a:prstGeom prst="rect">
            <a:avLst/>
          </a:prstGeom>
        </p:spPr>
      </p:pic>
      <p:cxnSp>
        <p:nvCxnSpPr>
          <p:cNvPr id="9" name="Straight Connector 8"/>
          <p:cNvCxnSpPr/>
          <p:nvPr userDrawn="1"/>
        </p:nvCxnSpPr>
        <p:spPr>
          <a:xfrm>
            <a:off x="0" y="6238240"/>
            <a:ext cx="9144000" cy="0"/>
          </a:xfrm>
          <a:prstGeom prst="line">
            <a:avLst/>
          </a:prstGeom>
          <a:ln w="6350" cmpd="sng">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31"/>
          <p:cNvSpPr/>
          <p:nvPr userDrawn="1"/>
        </p:nvSpPr>
        <p:spPr>
          <a:xfrm>
            <a:off x="-8467" y="0"/>
            <a:ext cx="9144000" cy="6858000"/>
          </a:xfrm>
          <a:prstGeom prst="rect">
            <a:avLst/>
          </a:prstGeom>
          <a:solidFill>
            <a:schemeClr val="accent1">
              <a:lumMod val="50000"/>
            </a:schemeClr>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609333"/>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10"/>
          <p:cNvSpPr txBox="1"/>
          <p:nvPr/>
        </p:nvSpPr>
        <p:spPr>
          <a:xfrm>
            <a:off x="4332720" y="6485951"/>
            <a:ext cx="478560" cy="253916"/>
          </a:xfrm>
          <a:prstGeom prst="rect">
            <a:avLst/>
          </a:prstGeom>
          <a:noFill/>
        </p:spPr>
        <p:txBody>
          <a:bodyPr wrap="square" rtlCol="0">
            <a:spAutoFit/>
          </a:bodyPr>
          <a:lstStyle/>
          <a:p>
            <a:fld id="{604C172C-A692-0448-8A0E-8BF074BD0FC0}" type="slidenum">
              <a:rPr lang="en-US" sz="1050" smtClean="0">
                <a:solidFill>
                  <a:srgbClr val="A6A6A6"/>
                </a:solidFill>
                <a:latin typeface="Helvetica"/>
                <a:cs typeface="Helvetica"/>
              </a:rPr>
              <a:t>‹N›</a:t>
            </a:fld>
            <a:endParaRPr lang="en-US" sz="1350" dirty="0">
              <a:solidFill>
                <a:srgbClr val="A6A6A6"/>
              </a:solidFill>
              <a:latin typeface="Helvetica"/>
              <a:cs typeface="Helvetica"/>
            </a:endParaRPr>
          </a:p>
        </p:txBody>
      </p:sp>
      <p:sp>
        <p:nvSpPr>
          <p:cNvPr id="3" name="Rettangolo 9"/>
          <p:cNvSpPr/>
          <p:nvPr/>
        </p:nvSpPr>
        <p:spPr>
          <a:xfrm>
            <a:off x="6624596" y="6378358"/>
            <a:ext cx="2433292" cy="311624"/>
          </a:xfrm>
          <a:prstGeom prst="rect">
            <a:avLst/>
          </a:prstGeom>
        </p:spPr>
        <p:txBody>
          <a:bodyPr wrap="square">
            <a:spAutoFit/>
          </a:bodyPr>
          <a:lstStyle/>
          <a:p>
            <a:pPr algn="r" fontAlgn="base">
              <a:lnSpc>
                <a:spcPct val="95000"/>
              </a:lnSpc>
              <a:spcBef>
                <a:spcPct val="0"/>
              </a:spcBef>
              <a:spcAft>
                <a:spcPct val="0"/>
              </a:spcAft>
            </a:pPr>
            <a:r>
              <a:rPr lang="en-US" sz="750" kern="1200" dirty="0" smtClean="0">
                <a:solidFill>
                  <a:srgbClr val="A6A6A6"/>
                </a:solidFill>
                <a:latin typeface="Helvetica"/>
                <a:ea typeface="+mn-ea"/>
                <a:cs typeface="Helvetica"/>
              </a:rPr>
              <a:t>©2015 </a:t>
            </a:r>
            <a:r>
              <a:rPr lang="en-US" sz="750" kern="1200" dirty="0" err="1" smtClean="0">
                <a:solidFill>
                  <a:srgbClr val="A6A6A6"/>
                </a:solidFill>
                <a:latin typeface="Helvetica"/>
                <a:ea typeface="+mn-ea"/>
                <a:cs typeface="Helvetica"/>
              </a:rPr>
              <a:t>Sintesi</a:t>
            </a:r>
            <a:r>
              <a:rPr lang="en-US" sz="750" kern="1200" dirty="0" smtClean="0">
                <a:solidFill>
                  <a:srgbClr val="A6A6A6"/>
                </a:solidFill>
                <a:latin typeface="Helvetica"/>
                <a:ea typeface="+mn-ea"/>
                <a:cs typeface="Helvetica"/>
              </a:rPr>
              <a:t> </a:t>
            </a:r>
            <a:r>
              <a:rPr lang="en-US" sz="750" dirty="0" err="1" smtClean="0">
                <a:solidFill>
                  <a:srgbClr val="A6A6A6"/>
                </a:solidFill>
                <a:latin typeface="Helvetica"/>
                <a:cs typeface="Helvetica"/>
              </a:rPr>
              <a:t>S.p.A</a:t>
            </a:r>
            <a:endParaRPr lang="en-US" sz="750" dirty="0" smtClean="0">
              <a:solidFill>
                <a:srgbClr val="A6A6A6"/>
              </a:solidFill>
              <a:latin typeface="Helvetica"/>
              <a:cs typeface="Helvetica"/>
            </a:endParaRPr>
          </a:p>
          <a:p>
            <a:pPr marL="0" indent="0" algn="r" rtl="0" fontAlgn="base">
              <a:lnSpc>
                <a:spcPct val="95000"/>
              </a:lnSpc>
              <a:spcBef>
                <a:spcPct val="0"/>
              </a:spcBef>
              <a:spcAft>
                <a:spcPct val="0"/>
              </a:spcAft>
            </a:pPr>
            <a:r>
              <a:rPr lang="en-US" sz="750" kern="1200" dirty="0" smtClean="0">
                <a:solidFill>
                  <a:srgbClr val="A6A6A6"/>
                </a:solidFill>
                <a:latin typeface="Helvetica"/>
                <a:ea typeface="+mn-ea"/>
                <a:cs typeface="Helvetica"/>
              </a:rPr>
              <a:t>Proprietary and Confidential</a:t>
            </a:r>
            <a:endParaRPr lang="en-US" sz="750" kern="1200" dirty="0">
              <a:solidFill>
                <a:srgbClr val="A6A6A6"/>
              </a:solidFill>
              <a:latin typeface="Helvetica"/>
              <a:ea typeface="+mn-ea"/>
              <a:cs typeface="Helvetica"/>
            </a:endParaRPr>
          </a:p>
        </p:txBody>
      </p:sp>
      <p:pic>
        <p:nvPicPr>
          <p:cNvPr id="4" name="Picture 3"/>
          <p:cNvPicPr>
            <a:picLocks noChangeAspect="1"/>
          </p:cNvPicPr>
          <p:nvPr/>
        </p:nvPicPr>
        <p:blipFill>
          <a:blip r:embed="rId6"/>
          <a:stretch>
            <a:fillRect/>
          </a:stretch>
        </p:blipFill>
        <p:spPr>
          <a:xfrm>
            <a:off x="563701" y="6426957"/>
            <a:ext cx="960301" cy="336456"/>
          </a:xfrm>
          <a:prstGeom prst="rect">
            <a:avLst/>
          </a:prstGeom>
        </p:spPr>
      </p:pic>
      <p:sp>
        <p:nvSpPr>
          <p:cNvPr id="5" name="Rectangle 4"/>
          <p:cNvSpPr/>
          <p:nvPr/>
        </p:nvSpPr>
        <p:spPr>
          <a:xfrm>
            <a:off x="0" y="-2"/>
            <a:ext cx="9144000" cy="857013"/>
          </a:xfrm>
          <a:prstGeom prst="rect">
            <a:avLst/>
          </a:prstGeom>
          <a:solidFill>
            <a:schemeClr val="accent1">
              <a:lumMod val="50000"/>
            </a:schemeClr>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rotWithShape="1">
          <a:blip r:embed="rId7"/>
          <a:srcRect l="45294" b="30950"/>
          <a:stretch/>
        </p:blipFill>
        <p:spPr>
          <a:xfrm rot="10800000">
            <a:off x="7701280" y="0"/>
            <a:ext cx="1442719" cy="961284"/>
          </a:xfrm>
          <a:prstGeom prst="rect">
            <a:avLst/>
          </a:prstGeom>
        </p:spPr>
      </p:pic>
      <p:cxnSp>
        <p:nvCxnSpPr>
          <p:cNvPr id="9" name="Straight Connector 8"/>
          <p:cNvCxnSpPr/>
          <p:nvPr/>
        </p:nvCxnSpPr>
        <p:spPr>
          <a:xfrm>
            <a:off x="0" y="6238240"/>
            <a:ext cx="9144000" cy="0"/>
          </a:xfrm>
          <a:prstGeom prst="line">
            <a:avLst/>
          </a:prstGeom>
          <a:ln w="6350" cmpd="sng">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Segnaposto titolo 1"/>
          <p:cNvSpPr>
            <a:spLocks noGrp="1"/>
          </p:cNvSpPr>
          <p:nvPr>
            <p:ph type="title"/>
          </p:nvPr>
        </p:nvSpPr>
        <p:spPr>
          <a:xfrm>
            <a:off x="628650" y="189241"/>
            <a:ext cx="7886700" cy="491886"/>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8" name="Segnaposto testo 7"/>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6096372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342900" rtl="0" eaLnBrk="1" latinLnBrk="0" hangingPunct="1">
        <a:spcBef>
          <a:spcPct val="0"/>
        </a:spcBef>
        <a:buNone/>
        <a:defRPr sz="2200" b="1" kern="120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1pPr>
      <a:lvl2pPr marL="557213" indent="-214313"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3pPr>
      <a:lvl4pPr marL="1200150" indent="-171450"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4pPr>
      <a:lvl5pPr marL="1543050" indent="-171450"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10"/>
          <p:cNvSpPr txBox="1">
            <a:spLocks noChangeArrowheads="1"/>
          </p:cNvSpPr>
          <p:nvPr userDrawn="1"/>
        </p:nvSpPr>
        <p:spPr bwMode="auto">
          <a:xfrm>
            <a:off x="4332288" y="6486525"/>
            <a:ext cx="479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49400AC9-0C7F-497F-B32B-1D74B577D984}" type="slidenum">
              <a:rPr lang="en-US" altLang="it-IT" sz="1400" smtClean="0">
                <a:solidFill>
                  <a:srgbClr val="A6A6A6"/>
                </a:solidFill>
                <a:latin typeface="Helvetica" panose="020B0604020202020204" pitchFamily="34" charset="0"/>
                <a:cs typeface="Helvetica" panose="020B0604020202020204" pitchFamily="34" charset="0"/>
              </a:rPr>
              <a:pPr fontAlgn="base">
                <a:spcBef>
                  <a:spcPct val="0"/>
                </a:spcBef>
                <a:spcAft>
                  <a:spcPct val="0"/>
                </a:spcAft>
                <a:defRPr/>
              </a:pPr>
              <a:t>‹N›</a:t>
            </a:fld>
            <a:endParaRPr lang="en-US" altLang="it-IT" smtClean="0">
              <a:solidFill>
                <a:srgbClr val="A6A6A6"/>
              </a:solidFill>
              <a:latin typeface="Helvetica" panose="020B0604020202020204" pitchFamily="34" charset="0"/>
              <a:cs typeface="Helvetica" panose="020B0604020202020204" pitchFamily="34" charset="0"/>
            </a:endParaRPr>
          </a:p>
        </p:txBody>
      </p:sp>
      <p:sp>
        <p:nvSpPr>
          <p:cNvPr id="1027" name="Rettangolo 9"/>
          <p:cNvSpPr>
            <a:spLocks noChangeArrowheads="1"/>
          </p:cNvSpPr>
          <p:nvPr userDrawn="1"/>
        </p:nvSpPr>
        <p:spPr bwMode="auto">
          <a:xfrm>
            <a:off x="6624638" y="6378575"/>
            <a:ext cx="243363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fontAlgn="base">
              <a:lnSpc>
                <a:spcPct val="95000"/>
              </a:lnSpc>
              <a:spcBef>
                <a:spcPct val="0"/>
              </a:spcBef>
              <a:spcAft>
                <a:spcPct val="0"/>
              </a:spcAft>
              <a:defRPr/>
            </a:pPr>
            <a:r>
              <a:rPr lang="en-US" altLang="it-IT" sz="1000" smtClean="0">
                <a:solidFill>
                  <a:srgbClr val="A6A6A6"/>
                </a:solidFill>
                <a:latin typeface="Helvetica" pitchFamily="34" charset="0"/>
                <a:cs typeface="Helvetica" pitchFamily="34" charset="0"/>
              </a:rPr>
              <a:t>©2015 Sintesi S.p.A</a:t>
            </a:r>
          </a:p>
          <a:p>
            <a:pPr algn="r" fontAlgn="base">
              <a:lnSpc>
                <a:spcPct val="95000"/>
              </a:lnSpc>
              <a:spcBef>
                <a:spcPct val="0"/>
              </a:spcBef>
              <a:spcAft>
                <a:spcPct val="0"/>
              </a:spcAft>
              <a:defRPr/>
            </a:pPr>
            <a:r>
              <a:rPr lang="en-US" altLang="it-IT" sz="1000" smtClean="0">
                <a:solidFill>
                  <a:srgbClr val="A6A6A6"/>
                </a:solidFill>
                <a:latin typeface="Helvetica" pitchFamily="34" charset="0"/>
                <a:cs typeface="Helvetica" pitchFamily="34" charset="0"/>
              </a:rPr>
              <a:t>Proprietary and Confidential</a:t>
            </a:r>
          </a:p>
        </p:txBody>
      </p:sp>
      <p:pic>
        <p:nvPicPr>
          <p:cNvPr id="1028"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3563" y="6426200"/>
            <a:ext cx="960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857250"/>
          </a:xfrm>
          <a:prstGeom prst="rect">
            <a:avLst/>
          </a:prstGeom>
          <a:solidFill>
            <a:schemeClr val="accent1">
              <a:lumMod val="50000"/>
            </a:schemeClr>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030" name="Picture 5"/>
          <p:cNvPicPr>
            <a:picLocks noChangeAspect="1"/>
          </p:cNvPicPr>
          <p:nvPr userDrawn="1"/>
        </p:nvPicPr>
        <p:blipFill>
          <a:blip r:embed="rId5">
            <a:extLst>
              <a:ext uri="{28A0092B-C50C-407E-A947-70E740481C1C}">
                <a14:useLocalDpi xmlns:a14="http://schemas.microsoft.com/office/drawing/2010/main" val="0"/>
              </a:ext>
            </a:extLst>
          </a:blip>
          <a:srcRect l="45294" b="30949"/>
          <a:stretch>
            <a:fillRect/>
          </a:stretch>
        </p:blipFill>
        <p:spPr bwMode="auto">
          <a:xfrm rot="10800000">
            <a:off x="7700963" y="0"/>
            <a:ext cx="14430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238875"/>
            <a:ext cx="9144000" cy="0"/>
          </a:xfrm>
          <a:prstGeom prst="line">
            <a:avLst/>
          </a:prstGeom>
          <a:ln w="6350" cmpd="sng">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31"/>
          <p:cNvSpPr/>
          <p:nvPr userDrawn="1"/>
        </p:nvSpPr>
        <p:spPr>
          <a:xfrm>
            <a:off x="-7938" y="0"/>
            <a:ext cx="9144001" cy="6858000"/>
          </a:xfrm>
          <a:prstGeom prst="rect">
            <a:avLst/>
          </a:prstGeom>
          <a:solidFill>
            <a:schemeClr val="accent1">
              <a:lumMod val="50000"/>
            </a:schemeClr>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726357896"/>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136900"/>
            <a:ext cx="8229600" cy="531813"/>
          </a:xfrm>
        </p:spPr>
        <p:txBody>
          <a:bodyPr/>
          <a:lstStyle/>
          <a:p>
            <a:pPr eaLnBrk="1" fontAlgn="auto" hangingPunct="1">
              <a:spcAft>
                <a:spcPts val="0"/>
              </a:spcAft>
              <a:defRPr/>
            </a:pPr>
            <a:r>
              <a:rPr lang="it-IT" sz="3600" dirty="0" smtClean="0">
                <a:latin typeface="Futura-Book" pitchFamily="2" charset="0"/>
              </a:rPr>
              <a:t>La movimentazione manuale </a:t>
            </a:r>
            <a:br>
              <a:rPr lang="it-IT" sz="3600" dirty="0" smtClean="0">
                <a:latin typeface="Futura-Book" pitchFamily="2" charset="0"/>
              </a:rPr>
            </a:br>
            <a:r>
              <a:rPr lang="it-IT" sz="3600" dirty="0" smtClean="0">
                <a:latin typeface="Futura-Book" pitchFamily="2" charset="0"/>
              </a:rPr>
              <a:t>dei carichi</a:t>
            </a:r>
            <a:r>
              <a:rPr lang="it-IT" sz="3600" dirty="0" smtClean="0">
                <a:latin typeface="Futura-Book" pitchFamily="2" charset="0"/>
              </a:rPr>
              <a:t/>
            </a:r>
            <a:br>
              <a:rPr lang="it-IT" sz="3600" dirty="0" smtClean="0">
                <a:latin typeface="Futura-Book" pitchFamily="2" charset="0"/>
              </a:rPr>
            </a:br>
            <a:endParaRPr lang="it-IT" sz="3600" dirty="0">
              <a:latin typeface="Futura-Book" pitchFamily="2" charset="0"/>
            </a:endParaRPr>
          </a:p>
        </p:txBody>
      </p:sp>
      <p:sp>
        <p:nvSpPr>
          <p:cNvPr id="9219" name="Segnaposto contenuto 3"/>
          <p:cNvSpPr>
            <a:spLocks noGrp="1"/>
          </p:cNvSpPr>
          <p:nvPr>
            <p:ph sz="quarter" idx="11"/>
          </p:nvPr>
        </p:nvSpPr>
        <p:spPr bwMode="auto">
          <a:xfrm>
            <a:off x="6089650" y="6011863"/>
            <a:ext cx="30861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it-IT" altLang="it-IT" smtClean="0"/>
          </a:p>
        </p:txBody>
      </p:sp>
      <p:sp>
        <p:nvSpPr>
          <p:cNvPr id="9220" name="Segnaposto contenuto 2"/>
          <p:cNvSpPr txBox="1">
            <a:spLocks/>
          </p:cNvSpPr>
          <p:nvPr/>
        </p:nvSpPr>
        <p:spPr bwMode="auto">
          <a:xfrm>
            <a:off x="381000" y="4324350"/>
            <a:ext cx="55197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it-IT" altLang="it-IT" sz="2200" smtClean="0">
                <a:solidFill>
                  <a:srgbClr val="10253F"/>
                </a:solidFill>
                <a:latin typeface="Futura-Book" pitchFamily="2" charset="0"/>
                <a:cs typeface="Arial" panose="020B0604020202020204" pitchFamily="34" charset="0"/>
              </a:rPr>
              <a:t>Formazione dei lavoratori</a:t>
            </a:r>
          </a:p>
        </p:txBody>
      </p:sp>
    </p:spTree>
    <p:extLst>
      <p:ext uri="{BB962C8B-B14F-4D97-AF65-F5344CB8AC3E}">
        <p14:creationId xmlns:p14="http://schemas.microsoft.com/office/powerpoint/2010/main" val="3618060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4" name="CasellaDiTesto 3"/>
          <p:cNvSpPr txBox="1"/>
          <p:nvPr/>
        </p:nvSpPr>
        <p:spPr>
          <a:xfrm>
            <a:off x="511692" y="1575685"/>
            <a:ext cx="4902200" cy="3862596"/>
          </a:xfrm>
          <a:prstGeom prst="rect">
            <a:avLst/>
          </a:prstGeom>
          <a:noFill/>
        </p:spPr>
        <p:txBody>
          <a:bodyPr>
            <a:spAutoFit/>
          </a:bodyPr>
          <a:lstStyle/>
          <a:p>
            <a:pPr marL="304800" indent="-304800" eaLnBrk="1" fontAlgn="auto" hangingPunct="1">
              <a:spcBef>
                <a:spcPts val="0"/>
              </a:spcBef>
              <a:spcAft>
                <a:spcPts val="600"/>
              </a:spcAft>
              <a:defRPr/>
            </a:pPr>
            <a:r>
              <a:rPr lang="it-IT" sz="2000" b="1" dirty="0">
                <a:latin typeface="Calibri"/>
              </a:rPr>
              <a:t>Il carico può essere: </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troppo pesante</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ingombrante</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difficile da afferrare</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in equilibrio instabile</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il contenuto rischia di spostarsi</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troppo distante con necessità di  torsioni</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lesivo in caso d’urto</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lavoro svolto in posizione instabile</a:t>
            </a:r>
          </a:p>
          <a:p>
            <a:pPr marL="457200" indent="-457200" eaLnBrk="1" fontAlgn="auto" hangingPunct="1">
              <a:spcBef>
                <a:spcPts val="0"/>
              </a:spcBef>
              <a:spcAft>
                <a:spcPts val="600"/>
              </a:spcAft>
              <a:buClr>
                <a:srgbClr val="002060"/>
              </a:buClr>
              <a:buFont typeface="Arial" panose="020B0604020202020204" pitchFamily="34" charset="0"/>
              <a:buChar char="•"/>
              <a:defRPr/>
            </a:pPr>
            <a:r>
              <a:rPr lang="it-IT" sz="2000" dirty="0">
                <a:latin typeface="Calibri"/>
              </a:rPr>
              <a:t>spazio per il lavoro insufficiente</a:t>
            </a:r>
          </a:p>
        </p:txBody>
      </p:sp>
      <p:pic>
        <p:nvPicPr>
          <p:cNvPr id="5" name="Immagine 1"/>
          <p:cNvPicPr>
            <a:picLocks noChangeAspect="1"/>
          </p:cNvPicPr>
          <p:nvPr/>
        </p:nvPicPr>
        <p:blipFill>
          <a:blip r:embed="rId2" cstate="print">
            <a:extLst/>
          </a:blip>
          <a:stretch>
            <a:fillRect/>
          </a:stretch>
        </p:blipFill>
        <p:spPr bwMode="auto">
          <a:xfrm>
            <a:off x="5886403" y="1559992"/>
            <a:ext cx="2754361" cy="4118671"/>
          </a:xfrm>
          <a:prstGeom prst="roundRect">
            <a:avLst>
              <a:gd name="adj" fmla="val 8594"/>
            </a:avLst>
          </a:prstGeom>
          <a:solidFill>
            <a:srgbClr val="FFFFFF">
              <a:shade val="85000"/>
            </a:srgbClr>
          </a:solidFill>
          <a:ln>
            <a:noFill/>
          </a:ln>
          <a:effectLst/>
          <a:extLst/>
        </p:spPr>
      </p:pic>
      <p:sp>
        <p:nvSpPr>
          <p:cNvPr id="6" name="Rettangolo 5"/>
          <p:cNvSpPr/>
          <p:nvPr/>
        </p:nvSpPr>
        <p:spPr>
          <a:xfrm>
            <a:off x="271552" y="863200"/>
            <a:ext cx="3339697" cy="589072"/>
          </a:xfrm>
          <a:prstGeom prst="rect">
            <a:avLst/>
          </a:prstGeom>
        </p:spPr>
        <p:txBody>
          <a:bodyPr wrap="none">
            <a:spAutoFit/>
          </a:bodyPr>
          <a:lstStyle/>
          <a:p>
            <a:pPr marL="304800" indent="-304800" eaLnBrk="1" fontAlgn="auto" hangingPunct="1">
              <a:lnSpc>
                <a:spcPct val="150000"/>
              </a:lnSpc>
              <a:spcBef>
                <a:spcPts val="0"/>
              </a:spcBef>
              <a:spcAft>
                <a:spcPts val="600"/>
              </a:spcAft>
              <a:buFont typeface="Wingdings" pitchFamily="2" charset="2"/>
              <a:buNone/>
              <a:defRPr/>
            </a:pPr>
            <a:r>
              <a:rPr lang="it-IT" sz="2400" b="1" dirty="0" smtClean="0">
                <a:latin typeface="Calibri"/>
                <a:ea typeface="ＭＳ Ｐゴシック" pitchFamily="34" charset="-128"/>
              </a:rPr>
              <a:t>Caratteristiche del </a:t>
            </a:r>
            <a:r>
              <a:rPr lang="it-IT" sz="2400" b="1" dirty="0">
                <a:latin typeface="Calibri"/>
                <a:ea typeface="ＭＳ Ｐゴシック" pitchFamily="34" charset="-128"/>
              </a:rPr>
              <a:t>carico</a:t>
            </a:r>
          </a:p>
        </p:txBody>
      </p:sp>
    </p:spTree>
    <p:extLst>
      <p:ext uri="{BB962C8B-B14F-4D97-AF65-F5344CB8AC3E}">
        <p14:creationId xmlns:p14="http://schemas.microsoft.com/office/powerpoint/2010/main" val="2496988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4" name="Rettangolo 3"/>
          <p:cNvSpPr/>
          <p:nvPr/>
        </p:nvSpPr>
        <p:spPr>
          <a:xfrm>
            <a:off x="271552" y="864539"/>
            <a:ext cx="3331297" cy="671851"/>
          </a:xfrm>
          <a:prstGeom prst="rect">
            <a:avLst/>
          </a:prstGeom>
        </p:spPr>
        <p:txBody>
          <a:bodyPr wrap="none">
            <a:spAutoFit/>
          </a:bodyPr>
          <a:lstStyle/>
          <a:p>
            <a:pPr marL="304800" indent="-304800" eaLnBrk="1" fontAlgn="auto" hangingPunct="1">
              <a:lnSpc>
                <a:spcPct val="150000"/>
              </a:lnSpc>
              <a:spcBef>
                <a:spcPts val="0"/>
              </a:spcBef>
              <a:spcAft>
                <a:spcPts val="600"/>
              </a:spcAft>
              <a:buFont typeface="Wingdings" pitchFamily="2" charset="2"/>
              <a:buNone/>
              <a:defRPr/>
            </a:pPr>
            <a:r>
              <a:rPr lang="it-IT" sz="2800" b="1" dirty="0" smtClean="0">
                <a:latin typeface="Calibri"/>
                <a:ea typeface="ＭＳ Ｐゴシック" pitchFamily="34" charset="-128"/>
              </a:rPr>
              <a:t>Sforzo fisico </a:t>
            </a:r>
            <a:r>
              <a:rPr lang="it-IT" sz="2800" b="1" dirty="0">
                <a:latin typeface="Calibri"/>
                <a:ea typeface="ＭＳ Ｐゴシック" pitchFamily="34" charset="-128"/>
              </a:rPr>
              <a:t>richiesto</a:t>
            </a:r>
          </a:p>
        </p:txBody>
      </p:sp>
      <p:sp>
        <p:nvSpPr>
          <p:cNvPr id="5" name="CasellaDiTesto 4"/>
          <p:cNvSpPr txBox="1"/>
          <p:nvPr/>
        </p:nvSpPr>
        <p:spPr>
          <a:xfrm>
            <a:off x="511692" y="1556359"/>
            <a:ext cx="5364163" cy="4555093"/>
          </a:xfrm>
          <a:prstGeom prst="rect">
            <a:avLst/>
          </a:prstGeom>
          <a:noFill/>
        </p:spPr>
        <p:txBody>
          <a:bodyPr>
            <a:spAutoFit/>
          </a:bodyPr>
          <a:lstStyle/>
          <a:p>
            <a:pPr algn="just" eaLnBrk="1" fontAlgn="auto" hangingPunct="1">
              <a:lnSpc>
                <a:spcPct val="150000"/>
              </a:lnSpc>
              <a:spcBef>
                <a:spcPts val="0"/>
              </a:spcBef>
              <a:spcAft>
                <a:spcPts val="600"/>
              </a:spcAft>
              <a:buFont typeface="Wingdings" pitchFamily="2" charset="2"/>
              <a:buNone/>
              <a:defRPr/>
            </a:pPr>
            <a:r>
              <a:rPr lang="it-IT" sz="2000" dirty="0">
                <a:latin typeface="Calibri"/>
                <a:ea typeface="ＭＳ Ｐゴシック" pitchFamily="34" charset="-128"/>
              </a:rPr>
              <a:t>Lo sforzo fisico può presentare un rischio da </a:t>
            </a:r>
            <a:r>
              <a:rPr lang="it-IT" sz="2000" b="1" dirty="0">
                <a:latin typeface="Calibri"/>
              </a:rPr>
              <a:t>patologie di sovraccarico </a:t>
            </a:r>
            <a:r>
              <a:rPr lang="it-IT" sz="2000" dirty="0">
                <a:latin typeface="Calibri"/>
                <a:ea typeface="ＭＳ Ｐゴシック" pitchFamily="34" charset="-128"/>
              </a:rPr>
              <a:t>nei seguenti casi:</a:t>
            </a:r>
            <a:endParaRPr lang="it-IT" sz="1000" dirty="0">
              <a:latin typeface="Calibri"/>
              <a:ea typeface="ＭＳ Ｐゴシック" pitchFamily="34" charset="-128"/>
            </a:endParaRPr>
          </a:p>
          <a:p>
            <a:pPr marL="360000" indent="-360000" algn="just" eaLnBrk="1" fontAlgn="auto" hangingPunct="1">
              <a:lnSpc>
                <a:spcPct val="150000"/>
              </a:lnSpc>
              <a:spcBef>
                <a:spcPts val="0"/>
              </a:spcBef>
              <a:spcAft>
                <a:spcPts val="600"/>
              </a:spcAft>
              <a:buClr>
                <a:srgbClr val="002060"/>
              </a:buClr>
              <a:buFont typeface="Arial" pitchFamily="34" charset="0"/>
              <a:buChar char="•"/>
              <a:defRPr/>
            </a:pPr>
            <a:r>
              <a:rPr lang="it-IT" sz="2000" dirty="0">
                <a:latin typeface="Calibri"/>
                <a:ea typeface="ＭＳ Ｐゴシック" pitchFamily="34" charset="-128"/>
              </a:rPr>
              <a:t>quando è </a:t>
            </a:r>
            <a:r>
              <a:rPr lang="it-IT" sz="2000" b="1" dirty="0">
                <a:latin typeface="Calibri"/>
                <a:ea typeface="ＭＳ Ｐゴシック" pitchFamily="34" charset="-128"/>
              </a:rPr>
              <a:t>eccessivo</a:t>
            </a:r>
          </a:p>
          <a:p>
            <a:pPr marL="360000" indent="-360000" algn="just" eaLnBrk="1" fontAlgn="auto" hangingPunct="1">
              <a:lnSpc>
                <a:spcPct val="150000"/>
              </a:lnSpc>
              <a:spcBef>
                <a:spcPts val="0"/>
              </a:spcBef>
              <a:spcAft>
                <a:spcPts val="600"/>
              </a:spcAft>
              <a:buClr>
                <a:srgbClr val="002060"/>
              </a:buClr>
              <a:buFont typeface="Arial" pitchFamily="34" charset="0"/>
              <a:buChar char="•"/>
              <a:defRPr/>
            </a:pPr>
            <a:r>
              <a:rPr lang="it-IT" sz="2000" dirty="0">
                <a:latin typeface="Calibri"/>
                <a:ea typeface="ＭＳ Ｐゴシック" pitchFamily="34" charset="-128"/>
              </a:rPr>
              <a:t>quando può essere effettuato soltanto con un movimento di </a:t>
            </a:r>
            <a:r>
              <a:rPr lang="it-IT" sz="2000" b="1" dirty="0">
                <a:latin typeface="Calibri"/>
                <a:ea typeface="ＭＳ Ｐゴシック" pitchFamily="34" charset="-128"/>
              </a:rPr>
              <a:t>torsione</a:t>
            </a:r>
            <a:r>
              <a:rPr lang="it-IT" sz="2000" dirty="0">
                <a:latin typeface="Calibri"/>
                <a:ea typeface="ＭＳ Ｐゴシック" pitchFamily="34" charset="-128"/>
              </a:rPr>
              <a:t> del tronco</a:t>
            </a:r>
          </a:p>
          <a:p>
            <a:pPr marL="360000" indent="-360000" algn="just" eaLnBrk="1" fontAlgn="auto" hangingPunct="1">
              <a:lnSpc>
                <a:spcPct val="150000"/>
              </a:lnSpc>
              <a:spcBef>
                <a:spcPts val="0"/>
              </a:spcBef>
              <a:spcAft>
                <a:spcPts val="600"/>
              </a:spcAft>
              <a:buClr>
                <a:srgbClr val="002060"/>
              </a:buClr>
              <a:buFont typeface="Arial" pitchFamily="34" charset="0"/>
              <a:buChar char="•"/>
              <a:defRPr/>
            </a:pPr>
            <a:r>
              <a:rPr lang="it-IT" sz="2000" dirty="0">
                <a:latin typeface="Calibri"/>
                <a:ea typeface="ＭＳ Ｐゴシック" pitchFamily="34" charset="-128"/>
              </a:rPr>
              <a:t>quando può comportare un </a:t>
            </a:r>
            <a:r>
              <a:rPr lang="it-IT" sz="2000" b="1" dirty="0">
                <a:latin typeface="Calibri"/>
                <a:ea typeface="ＭＳ Ｐゴシック" pitchFamily="34" charset="-128"/>
              </a:rPr>
              <a:t>movimento brusco</a:t>
            </a:r>
            <a:r>
              <a:rPr lang="it-IT" sz="2000" dirty="0">
                <a:latin typeface="Calibri"/>
                <a:ea typeface="ＭＳ Ｐゴシック" pitchFamily="34" charset="-128"/>
              </a:rPr>
              <a:t> del carico</a:t>
            </a:r>
          </a:p>
          <a:p>
            <a:pPr marL="360000" indent="-360000" algn="just" eaLnBrk="1" fontAlgn="auto" hangingPunct="1">
              <a:lnSpc>
                <a:spcPct val="150000"/>
              </a:lnSpc>
              <a:spcBef>
                <a:spcPts val="0"/>
              </a:spcBef>
              <a:spcAft>
                <a:spcPts val="600"/>
              </a:spcAft>
              <a:buClr>
                <a:srgbClr val="002060"/>
              </a:buClr>
              <a:buFont typeface="Arial" pitchFamily="34" charset="0"/>
              <a:buChar char="•"/>
              <a:defRPr/>
            </a:pPr>
            <a:r>
              <a:rPr lang="it-IT" sz="2000" dirty="0">
                <a:latin typeface="Calibri"/>
                <a:ea typeface="ＭＳ Ｐゴシック" pitchFamily="34" charset="-128"/>
              </a:rPr>
              <a:t>quando è compiuto con il corpo in </a:t>
            </a:r>
            <a:r>
              <a:rPr lang="it-IT" sz="2000" b="1" dirty="0">
                <a:latin typeface="Calibri"/>
                <a:ea typeface="ＭＳ Ｐゴシック" pitchFamily="34" charset="-128"/>
              </a:rPr>
              <a:t>posizione instabile</a:t>
            </a:r>
          </a:p>
        </p:txBody>
      </p:sp>
      <p:pic>
        <p:nvPicPr>
          <p:cNvPr id="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3614" y="1934494"/>
            <a:ext cx="24161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9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4" name="Rettangolo 3"/>
          <p:cNvSpPr/>
          <p:nvPr/>
        </p:nvSpPr>
        <p:spPr>
          <a:xfrm>
            <a:off x="271551" y="1003236"/>
            <a:ext cx="3600794" cy="506292"/>
          </a:xfrm>
          <a:prstGeom prst="rect">
            <a:avLst/>
          </a:prstGeom>
        </p:spPr>
        <p:txBody>
          <a:bodyPr wrap="none">
            <a:spAutoFit/>
          </a:bodyPr>
          <a:lstStyle/>
          <a:p>
            <a:pPr marL="304800" indent="-304800" eaLnBrk="1" fontAlgn="auto" hangingPunct="1">
              <a:lnSpc>
                <a:spcPct val="150000"/>
              </a:lnSpc>
              <a:spcBef>
                <a:spcPts val="0"/>
              </a:spcBef>
              <a:spcAft>
                <a:spcPts val="600"/>
              </a:spcAft>
              <a:buFont typeface="Wingdings" pitchFamily="2" charset="2"/>
              <a:buNone/>
              <a:defRPr/>
            </a:pPr>
            <a:r>
              <a:rPr lang="it-IT" sz="2000" b="1" dirty="0" smtClean="0">
                <a:latin typeface="Calibri"/>
                <a:ea typeface="ＭＳ Ｐゴシック" pitchFamily="34" charset="-128"/>
              </a:rPr>
              <a:t>Caratteristiche dell’ambiente </a:t>
            </a:r>
            <a:r>
              <a:rPr lang="it-IT" sz="2000" b="1" dirty="0">
                <a:latin typeface="Calibri"/>
                <a:ea typeface="ＭＳ Ｐゴシック" pitchFamily="34" charset="-128"/>
              </a:rPr>
              <a:t>(1)</a:t>
            </a:r>
          </a:p>
        </p:txBody>
      </p:sp>
      <p:sp>
        <p:nvSpPr>
          <p:cNvPr id="5" name="CasellaDiTesto 4"/>
          <p:cNvSpPr txBox="1">
            <a:spLocks noChangeArrowheads="1"/>
          </p:cNvSpPr>
          <p:nvPr/>
        </p:nvSpPr>
        <p:spPr bwMode="auto">
          <a:xfrm>
            <a:off x="720726" y="1964305"/>
            <a:ext cx="4897438" cy="3993401"/>
          </a:xfrm>
          <a:prstGeom prst="rect">
            <a:avLst/>
          </a:prstGeom>
          <a:noFill/>
          <a:ln>
            <a:noFill/>
          </a:ln>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Aft>
                <a:spcPts val="600"/>
              </a:spcAft>
              <a:buClr>
                <a:srgbClr val="002060"/>
              </a:buClr>
              <a:buFont typeface="Arial" panose="020B0604020202020204" pitchFamily="34" charset="0"/>
              <a:buChar char="•"/>
              <a:defRPr/>
            </a:pPr>
            <a:r>
              <a:rPr lang="it-IT" sz="2000" dirty="0" smtClean="0">
                <a:latin typeface="Calibri" panose="020F0502020204030204" pitchFamily="34" charset="0"/>
              </a:rPr>
              <a:t>Lo </a:t>
            </a:r>
            <a:r>
              <a:rPr lang="it-IT" sz="2000" b="1" dirty="0" smtClean="0">
                <a:latin typeface="Calibri" panose="020F0502020204030204" pitchFamily="34" charset="0"/>
              </a:rPr>
              <a:t>spazio libero </a:t>
            </a:r>
            <a:r>
              <a:rPr lang="it-IT" sz="2000" dirty="0" smtClean="0">
                <a:latin typeface="Calibri" panose="020F0502020204030204" pitchFamily="34" charset="0"/>
              </a:rPr>
              <a:t>è insufficiente per l’attività richiesta</a:t>
            </a:r>
          </a:p>
          <a:p>
            <a:pPr algn="just" eaLnBrk="1" hangingPunct="1">
              <a:lnSpc>
                <a:spcPct val="150000"/>
              </a:lnSpc>
              <a:spcAft>
                <a:spcPts val="600"/>
              </a:spcAft>
              <a:buClr>
                <a:srgbClr val="002060"/>
              </a:buClr>
              <a:buFont typeface="Arial" panose="020B0604020202020204" pitchFamily="34" charset="0"/>
              <a:buChar char="•"/>
              <a:defRPr/>
            </a:pPr>
            <a:r>
              <a:rPr lang="it-IT" sz="2000" dirty="0" smtClean="0">
                <a:latin typeface="Calibri" panose="020F0502020204030204" pitchFamily="34" charset="0"/>
              </a:rPr>
              <a:t>Il </a:t>
            </a:r>
            <a:r>
              <a:rPr lang="it-IT" sz="2000" b="1" dirty="0" smtClean="0">
                <a:latin typeface="Calibri" panose="020F0502020204030204" pitchFamily="34" charset="0"/>
              </a:rPr>
              <a:t>pavimento</a:t>
            </a:r>
            <a:r>
              <a:rPr lang="it-IT" sz="2000" dirty="0" smtClean="0">
                <a:latin typeface="Calibri" panose="020F0502020204030204" pitchFamily="34" charset="0"/>
              </a:rPr>
              <a:t> è ineguale, presenta rischi d’inciampo e scivolamento</a:t>
            </a:r>
          </a:p>
          <a:p>
            <a:pPr algn="just" eaLnBrk="1" hangingPunct="1">
              <a:lnSpc>
                <a:spcPct val="150000"/>
              </a:lnSpc>
              <a:spcAft>
                <a:spcPts val="600"/>
              </a:spcAft>
              <a:buClr>
                <a:srgbClr val="002060"/>
              </a:buClr>
              <a:buFont typeface="Arial" panose="020B0604020202020204" pitchFamily="34" charset="0"/>
              <a:buChar char="•"/>
              <a:defRPr/>
            </a:pPr>
            <a:r>
              <a:rPr lang="it-IT" sz="2000" dirty="0" smtClean="0">
                <a:latin typeface="Calibri" panose="020F0502020204030204" pitchFamily="34" charset="0"/>
              </a:rPr>
              <a:t>Il </a:t>
            </a:r>
            <a:r>
              <a:rPr lang="it-IT" sz="2000" b="1" dirty="0" smtClean="0">
                <a:latin typeface="Calibri" panose="020F0502020204030204" pitchFamily="34" charset="0"/>
              </a:rPr>
              <a:t>posto di lavoro </a:t>
            </a:r>
            <a:r>
              <a:rPr lang="it-IT" sz="2000" dirty="0" smtClean="0">
                <a:latin typeface="Calibri" panose="020F0502020204030204" pitchFamily="34" charset="0"/>
              </a:rPr>
              <a:t>non consente  la movimentazione manuale dei  carichi ad un’altezza di sicurezza o in una buona posizione</a:t>
            </a:r>
          </a:p>
        </p:txBody>
      </p:sp>
      <p:pic>
        <p:nvPicPr>
          <p:cNvPr id="6" name="Immagine 1"/>
          <p:cNvPicPr>
            <a:picLocks noChangeAspect="1"/>
          </p:cNvPicPr>
          <p:nvPr/>
        </p:nvPicPr>
        <p:blipFill rotWithShape="1">
          <a:blip r:embed="rId2" cstate="print">
            <a:extLst/>
          </a:blip>
          <a:srcRect l="12646" t="9087" r="18986" b="13674"/>
          <a:stretch/>
        </p:blipFill>
        <p:spPr bwMode="auto">
          <a:xfrm>
            <a:off x="5868145" y="1635189"/>
            <a:ext cx="2333906" cy="4104456"/>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379778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4" name="Rettangolo 3"/>
          <p:cNvSpPr/>
          <p:nvPr/>
        </p:nvSpPr>
        <p:spPr>
          <a:xfrm>
            <a:off x="271551" y="1116346"/>
            <a:ext cx="3600794" cy="506292"/>
          </a:xfrm>
          <a:prstGeom prst="rect">
            <a:avLst/>
          </a:prstGeom>
        </p:spPr>
        <p:txBody>
          <a:bodyPr wrap="none">
            <a:spAutoFit/>
          </a:bodyPr>
          <a:lstStyle/>
          <a:p>
            <a:pPr marL="304800" indent="-304800" eaLnBrk="1" fontAlgn="auto" hangingPunct="1">
              <a:lnSpc>
                <a:spcPct val="150000"/>
              </a:lnSpc>
              <a:spcBef>
                <a:spcPts val="0"/>
              </a:spcBef>
              <a:spcAft>
                <a:spcPts val="600"/>
              </a:spcAft>
              <a:buFont typeface="Wingdings" pitchFamily="2" charset="2"/>
              <a:buNone/>
              <a:defRPr/>
            </a:pPr>
            <a:r>
              <a:rPr lang="it-IT" sz="2000" b="1" dirty="0" smtClean="0">
                <a:solidFill>
                  <a:schemeClr val="tx2">
                    <a:lumMod val="50000"/>
                  </a:schemeClr>
                </a:solidFill>
                <a:latin typeface="Calibri"/>
                <a:ea typeface="ＭＳ Ｐゴシック" pitchFamily="34" charset="-128"/>
              </a:rPr>
              <a:t>Caratteristiche dell’ambiente (2)</a:t>
            </a:r>
            <a:endParaRPr lang="it-IT" sz="2000" b="1" dirty="0">
              <a:solidFill>
                <a:schemeClr val="tx2">
                  <a:lumMod val="50000"/>
                </a:schemeClr>
              </a:solidFill>
              <a:latin typeface="Calibri"/>
              <a:ea typeface="ＭＳ Ｐゴシック" pitchFamily="34" charset="-128"/>
            </a:endParaRPr>
          </a:p>
        </p:txBody>
      </p:sp>
      <p:sp>
        <p:nvSpPr>
          <p:cNvPr id="5" name="CasellaDiTesto 4"/>
          <p:cNvSpPr txBox="1">
            <a:spLocks noChangeArrowheads="1"/>
          </p:cNvSpPr>
          <p:nvPr/>
        </p:nvSpPr>
        <p:spPr bwMode="auto">
          <a:xfrm>
            <a:off x="4267199" y="1632000"/>
            <a:ext cx="3976691"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lnSpc>
                <a:spcPct val="150000"/>
              </a:lnSpc>
              <a:spcAft>
                <a:spcPts val="600"/>
              </a:spcAft>
              <a:buClr>
                <a:srgbClr val="002060"/>
              </a:buClr>
              <a:buFont typeface="Arial" panose="020B0604020202020204" pitchFamily="34" charset="0"/>
              <a:buChar char="•"/>
            </a:pPr>
            <a:r>
              <a:rPr lang="it-IT" altLang="it-IT" sz="2000" dirty="0">
                <a:latin typeface="Calibri" pitchFamily="34" charset="0"/>
              </a:rPr>
              <a:t>Il </a:t>
            </a:r>
            <a:r>
              <a:rPr lang="it-IT" altLang="it-IT" sz="2000" b="1" dirty="0">
                <a:latin typeface="Calibri" pitchFamily="34" charset="0"/>
              </a:rPr>
              <a:t>pavimento</a:t>
            </a:r>
            <a:r>
              <a:rPr lang="it-IT" altLang="it-IT" sz="2000" dirty="0">
                <a:latin typeface="Calibri" pitchFamily="34" charset="0"/>
              </a:rPr>
              <a:t> e il piano di lavoro presentano dislivelli</a:t>
            </a:r>
          </a:p>
          <a:p>
            <a:pPr marL="342900" indent="-342900" eaLnBrk="1" hangingPunct="1">
              <a:lnSpc>
                <a:spcPct val="150000"/>
              </a:lnSpc>
              <a:spcAft>
                <a:spcPts val="600"/>
              </a:spcAft>
              <a:buClr>
                <a:srgbClr val="002060"/>
              </a:buClr>
              <a:buFont typeface="Arial" panose="020B0604020202020204" pitchFamily="34" charset="0"/>
              <a:buChar char="•"/>
            </a:pPr>
            <a:r>
              <a:rPr lang="it-IT" altLang="it-IT" sz="2000" dirty="0">
                <a:latin typeface="Calibri" pitchFamily="34" charset="0"/>
              </a:rPr>
              <a:t>Il </a:t>
            </a:r>
            <a:r>
              <a:rPr lang="it-IT" altLang="it-IT" sz="2000" b="1" dirty="0">
                <a:latin typeface="Calibri" pitchFamily="34" charset="0"/>
              </a:rPr>
              <a:t>pavimento</a:t>
            </a:r>
            <a:r>
              <a:rPr lang="it-IT" altLang="it-IT" sz="2000" dirty="0">
                <a:latin typeface="Calibri" pitchFamily="34" charset="0"/>
              </a:rPr>
              <a:t> o il punto d’appoggio sono instabili</a:t>
            </a:r>
          </a:p>
          <a:p>
            <a:pPr marL="342900" indent="-342900" eaLnBrk="1" hangingPunct="1">
              <a:lnSpc>
                <a:spcPct val="150000"/>
              </a:lnSpc>
              <a:spcAft>
                <a:spcPts val="600"/>
              </a:spcAft>
              <a:buClr>
                <a:srgbClr val="002060"/>
              </a:buClr>
              <a:buFont typeface="Arial" panose="020B0604020202020204" pitchFamily="34" charset="0"/>
              <a:buChar char="•"/>
            </a:pPr>
            <a:r>
              <a:rPr lang="it-IT" altLang="it-IT" sz="2000" dirty="0">
                <a:latin typeface="Calibri" pitchFamily="34" charset="0"/>
              </a:rPr>
              <a:t>La </a:t>
            </a:r>
            <a:r>
              <a:rPr lang="it-IT" altLang="it-IT" sz="2000" b="1" dirty="0">
                <a:latin typeface="Calibri" pitchFamily="34" charset="0"/>
              </a:rPr>
              <a:t>temperatura</a:t>
            </a:r>
            <a:r>
              <a:rPr lang="it-IT" altLang="it-IT" sz="2000" dirty="0">
                <a:latin typeface="Calibri" pitchFamily="34" charset="0"/>
              </a:rPr>
              <a:t>, l’umidità o la ventilazione sono inadeguate</a:t>
            </a:r>
          </a:p>
        </p:txBody>
      </p:sp>
      <p:pic>
        <p:nvPicPr>
          <p:cNvPr id="6"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1551" y="2667092"/>
            <a:ext cx="3865019" cy="3088592"/>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903555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4" name="Rettangolo 3"/>
          <p:cNvSpPr/>
          <p:nvPr/>
        </p:nvSpPr>
        <p:spPr>
          <a:xfrm>
            <a:off x="463211" y="987198"/>
            <a:ext cx="2983189" cy="464871"/>
          </a:xfrm>
          <a:prstGeom prst="rect">
            <a:avLst/>
          </a:prstGeom>
        </p:spPr>
        <p:txBody>
          <a:bodyPr wrap="none">
            <a:spAutoFit/>
          </a:bodyPr>
          <a:lstStyle/>
          <a:p>
            <a:pPr marL="304800" indent="-304800" eaLnBrk="1" fontAlgn="auto" hangingPunct="1">
              <a:lnSpc>
                <a:spcPct val="150000"/>
              </a:lnSpc>
              <a:spcBef>
                <a:spcPts val="0"/>
              </a:spcBef>
              <a:spcAft>
                <a:spcPts val="600"/>
              </a:spcAft>
              <a:buFont typeface="Wingdings" pitchFamily="2" charset="2"/>
              <a:buNone/>
              <a:defRPr/>
            </a:pPr>
            <a:r>
              <a:rPr lang="it-IT" b="1" dirty="0" smtClean="0">
                <a:solidFill>
                  <a:schemeClr val="tx2">
                    <a:lumMod val="50000"/>
                  </a:schemeClr>
                </a:solidFill>
                <a:latin typeface="Calibri"/>
                <a:ea typeface="ＭＳ Ｐゴシック" pitchFamily="34" charset="-128"/>
              </a:rPr>
              <a:t>Esigenze connesse </a:t>
            </a:r>
            <a:r>
              <a:rPr lang="it-IT" b="1" dirty="0">
                <a:solidFill>
                  <a:schemeClr val="tx2">
                    <a:lumMod val="50000"/>
                  </a:schemeClr>
                </a:solidFill>
                <a:latin typeface="Calibri"/>
                <a:ea typeface="ＭＳ Ｐゴシック" pitchFamily="34" charset="-128"/>
              </a:rPr>
              <a:t>all’attività </a:t>
            </a:r>
          </a:p>
        </p:txBody>
      </p:sp>
      <p:sp>
        <p:nvSpPr>
          <p:cNvPr id="5" name="CasellaDiTesto 4"/>
          <p:cNvSpPr txBox="1">
            <a:spLocks noChangeArrowheads="1"/>
          </p:cNvSpPr>
          <p:nvPr/>
        </p:nvSpPr>
        <p:spPr bwMode="auto">
          <a:xfrm>
            <a:off x="3779837" y="1628801"/>
            <a:ext cx="4895851"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spcAft>
                <a:spcPts val="600"/>
              </a:spcAft>
              <a:buClr>
                <a:srgbClr val="002060"/>
              </a:buClr>
              <a:buFont typeface="Arial" pitchFamily="34" charset="0"/>
              <a:buChar char="•"/>
            </a:pPr>
            <a:r>
              <a:rPr lang="it-IT" altLang="it-IT" b="1" dirty="0">
                <a:latin typeface="Calibri" pitchFamily="34" charset="0"/>
              </a:rPr>
              <a:t>Sforzi fisici </a:t>
            </a:r>
            <a:r>
              <a:rPr lang="it-IT" altLang="it-IT" dirty="0">
                <a:latin typeface="Calibri" pitchFamily="34" charset="0"/>
              </a:rPr>
              <a:t>che sollecitano la colonna vertebrale, troppo frequenti o troppo prolungati</a:t>
            </a:r>
          </a:p>
          <a:p>
            <a:pPr algn="just" eaLnBrk="1" hangingPunct="1">
              <a:lnSpc>
                <a:spcPct val="150000"/>
              </a:lnSpc>
              <a:spcAft>
                <a:spcPts val="600"/>
              </a:spcAft>
              <a:buClr>
                <a:srgbClr val="002060"/>
              </a:buClr>
              <a:buFont typeface="Arial" pitchFamily="34" charset="0"/>
              <a:buChar char="•"/>
            </a:pPr>
            <a:r>
              <a:rPr lang="it-IT" altLang="it-IT" b="1" dirty="0">
                <a:latin typeface="Calibri" pitchFamily="34" charset="0"/>
              </a:rPr>
              <a:t>Pause</a:t>
            </a:r>
            <a:r>
              <a:rPr lang="it-IT" altLang="it-IT" dirty="0">
                <a:latin typeface="Calibri" pitchFamily="34" charset="0"/>
              </a:rPr>
              <a:t> e periodi di recupero insufficienti</a:t>
            </a:r>
          </a:p>
          <a:p>
            <a:pPr algn="just" eaLnBrk="1" hangingPunct="1">
              <a:lnSpc>
                <a:spcPct val="150000"/>
              </a:lnSpc>
              <a:spcAft>
                <a:spcPts val="600"/>
              </a:spcAft>
              <a:buClr>
                <a:srgbClr val="002060"/>
              </a:buClr>
              <a:buFont typeface="Arial" pitchFamily="34" charset="0"/>
              <a:buChar char="•"/>
            </a:pPr>
            <a:r>
              <a:rPr lang="it-IT" altLang="it-IT" b="1" dirty="0">
                <a:latin typeface="Calibri" pitchFamily="34" charset="0"/>
              </a:rPr>
              <a:t>Distanze</a:t>
            </a:r>
            <a:r>
              <a:rPr lang="it-IT" altLang="it-IT" dirty="0">
                <a:latin typeface="Calibri" pitchFamily="34" charset="0"/>
              </a:rPr>
              <a:t> troppo grandi di sollevamento, di abbassamento o di trasporto</a:t>
            </a:r>
          </a:p>
          <a:p>
            <a:pPr algn="just" eaLnBrk="1" hangingPunct="1">
              <a:lnSpc>
                <a:spcPct val="150000"/>
              </a:lnSpc>
              <a:spcAft>
                <a:spcPts val="600"/>
              </a:spcAft>
              <a:buClr>
                <a:srgbClr val="002060"/>
              </a:buClr>
              <a:buFont typeface="Arial" pitchFamily="34" charset="0"/>
              <a:buChar char="•"/>
            </a:pPr>
            <a:r>
              <a:rPr lang="it-IT" altLang="it-IT" b="1" dirty="0">
                <a:latin typeface="Calibri" pitchFamily="34" charset="0"/>
              </a:rPr>
              <a:t>Ritmo</a:t>
            </a:r>
            <a:r>
              <a:rPr lang="it-IT" altLang="it-IT" dirty="0">
                <a:latin typeface="Calibri" pitchFamily="34" charset="0"/>
              </a:rPr>
              <a:t> imposto da un processo che non può essere modulato dal lavoratore</a:t>
            </a:r>
          </a:p>
        </p:txBody>
      </p:sp>
      <p:pic>
        <p:nvPicPr>
          <p:cNvPr id="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49" y="1765325"/>
            <a:ext cx="256063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24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3" name="Segnaposto testo 2"/>
          <p:cNvSpPr>
            <a:spLocks noGrp="1"/>
          </p:cNvSpPr>
          <p:nvPr>
            <p:ph type="body" sz="quarter" idx="10"/>
          </p:nvPr>
        </p:nvSpPr>
        <p:spPr>
          <a:xfrm>
            <a:off x="354266" y="1060795"/>
            <a:ext cx="5318402" cy="3711575"/>
          </a:xfrm>
        </p:spPr>
        <p:txBody>
          <a:bodyPr>
            <a:noAutofit/>
          </a:bodyPr>
          <a:lstStyle/>
          <a:p>
            <a:pPr algn="just">
              <a:lnSpc>
                <a:spcPct val="150000"/>
              </a:lnSpc>
            </a:pPr>
            <a:r>
              <a:rPr lang="it-IT" sz="1800" b="1" dirty="0" smtClean="0">
                <a:solidFill>
                  <a:schemeClr val="tx1"/>
                </a:solidFill>
              </a:rPr>
              <a:t>I fattori individuali di rischio</a:t>
            </a:r>
          </a:p>
          <a:p>
            <a:pPr algn="just">
              <a:lnSpc>
                <a:spcPct val="150000"/>
              </a:lnSpc>
            </a:pPr>
            <a:endParaRPr lang="it-IT" sz="1800" dirty="0">
              <a:solidFill>
                <a:schemeClr val="tx1"/>
              </a:solidFill>
            </a:endParaRPr>
          </a:p>
          <a:p>
            <a:pPr marL="342900" indent="-342900" algn="just">
              <a:lnSpc>
                <a:spcPct val="150000"/>
              </a:lnSpc>
              <a:buFont typeface="Arial" panose="020B0604020202020204" pitchFamily="34" charset="0"/>
              <a:buChar char="•"/>
            </a:pPr>
            <a:r>
              <a:rPr lang="it-IT" sz="1800" dirty="0" smtClean="0">
                <a:solidFill>
                  <a:schemeClr val="tx1"/>
                </a:solidFill>
              </a:rPr>
              <a:t>Inidoneità fisica a svolgere il compito in questione tenuto altresì conto delle differenze di genere e di età</a:t>
            </a:r>
          </a:p>
          <a:p>
            <a:pPr marL="342900" indent="-342900" algn="just">
              <a:lnSpc>
                <a:spcPct val="150000"/>
              </a:lnSpc>
              <a:buFont typeface="Arial" panose="020B0604020202020204" pitchFamily="34" charset="0"/>
              <a:buChar char="•"/>
            </a:pPr>
            <a:r>
              <a:rPr lang="it-IT" sz="1800" dirty="0" smtClean="0">
                <a:solidFill>
                  <a:schemeClr val="tx1"/>
                </a:solidFill>
              </a:rPr>
              <a:t>Indumenti, calzature o altri effetti personali inadeguati portati dal lavoratore</a:t>
            </a:r>
          </a:p>
          <a:p>
            <a:pPr marL="342900" indent="-342900" algn="just">
              <a:lnSpc>
                <a:spcPct val="150000"/>
              </a:lnSpc>
              <a:buFont typeface="Arial" panose="020B0604020202020204" pitchFamily="34" charset="0"/>
              <a:buChar char="•"/>
            </a:pPr>
            <a:r>
              <a:rPr lang="it-IT" sz="1800" dirty="0" smtClean="0">
                <a:solidFill>
                  <a:schemeClr val="tx1"/>
                </a:solidFill>
              </a:rPr>
              <a:t>Insufficienza o inadeguatezza delle conoscenze o della formazione o dell’addestramento</a:t>
            </a:r>
            <a:endParaRPr lang="it-IT" sz="1800" dirty="0">
              <a:solidFill>
                <a:schemeClr val="tx1"/>
              </a:solidFill>
            </a:endParaRPr>
          </a:p>
        </p:txBody>
      </p:sp>
      <p:pic>
        <p:nvPicPr>
          <p:cNvPr id="4098" name="Picture 2" descr="C:\Users\p.lapalombara\Pictures\omino mal di schie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2" y="1662114"/>
            <a:ext cx="1034927" cy="155521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lapalombara\Pictures\omino carrellin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263" y="3584365"/>
            <a:ext cx="3048013" cy="237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732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3" name="Segnaposto testo 2"/>
          <p:cNvSpPr>
            <a:spLocks noGrp="1"/>
          </p:cNvSpPr>
          <p:nvPr>
            <p:ph type="body" sz="quarter" idx="10"/>
          </p:nvPr>
        </p:nvSpPr>
        <p:spPr>
          <a:xfrm>
            <a:off x="354265" y="1060795"/>
            <a:ext cx="8374867" cy="5052138"/>
          </a:xfrm>
        </p:spPr>
        <p:txBody>
          <a:bodyPr>
            <a:noAutofit/>
          </a:bodyPr>
          <a:lstStyle/>
          <a:p>
            <a:r>
              <a:rPr lang="it-IT" sz="1800" b="1" dirty="0" smtClean="0">
                <a:solidFill>
                  <a:schemeClr val="tx1"/>
                </a:solidFill>
              </a:rPr>
              <a:t>Il metodo NIOSH</a:t>
            </a:r>
          </a:p>
          <a:p>
            <a:endParaRPr lang="it-IT" sz="1800" dirty="0" smtClean="0">
              <a:solidFill>
                <a:schemeClr val="tx1"/>
              </a:solidFill>
            </a:endParaRPr>
          </a:p>
          <a:p>
            <a:pPr algn="just"/>
            <a:r>
              <a:rPr lang="it-IT" sz="1800" dirty="0" smtClean="0">
                <a:solidFill>
                  <a:schemeClr val="tx1"/>
                </a:solidFill>
              </a:rPr>
              <a:t>Applicato anche secondo la norma ISO 11228-1 e la norma UNI – EN 1005-2 per ogni azione di </a:t>
            </a:r>
            <a:r>
              <a:rPr lang="it-IT" sz="1800" b="1" dirty="0" smtClean="0">
                <a:solidFill>
                  <a:schemeClr val="tx1"/>
                </a:solidFill>
              </a:rPr>
              <a:t>sollevamento</a:t>
            </a:r>
            <a:r>
              <a:rPr lang="it-IT" sz="1800" dirty="0" smtClean="0">
                <a:solidFill>
                  <a:schemeClr val="tx1"/>
                </a:solidFill>
              </a:rPr>
              <a:t> determina il cosiddetto </a:t>
            </a:r>
          </a:p>
          <a:p>
            <a:pPr algn="ctr"/>
            <a:r>
              <a:rPr lang="it-IT" sz="1800" b="1" dirty="0" smtClean="0">
                <a:solidFill>
                  <a:schemeClr val="tx1"/>
                </a:solidFill>
              </a:rPr>
              <a:t>Peso limite raccomandato</a:t>
            </a:r>
          </a:p>
          <a:p>
            <a:endParaRPr lang="it-IT" sz="1800" dirty="0" smtClean="0">
              <a:solidFill>
                <a:schemeClr val="tx1"/>
              </a:solidFill>
            </a:endParaRPr>
          </a:p>
          <a:p>
            <a:r>
              <a:rPr lang="it-IT" sz="1800" dirty="0" smtClean="0">
                <a:solidFill>
                  <a:schemeClr val="tx1"/>
                </a:solidFill>
              </a:rPr>
              <a:t>Si utilizza una equazione che, a partire dal valore del massimo peso sollevabile in condizioni ideali (es. 23 kg: protegge il 90% degli uomini ed il 70% delle donne), attraverso l’utilizzo di fattori di demoltiplicazione considera la presenza di elementi sfavorevoli nella movimentazione individua il peso limite</a:t>
            </a:r>
          </a:p>
          <a:p>
            <a:endParaRPr lang="it-IT" sz="1800" dirty="0" smtClean="0">
              <a:solidFill>
                <a:schemeClr val="tx1"/>
              </a:solidFill>
            </a:endParaRPr>
          </a:p>
          <a:p>
            <a:r>
              <a:rPr lang="it-IT" sz="1800" dirty="0" smtClean="0">
                <a:solidFill>
                  <a:schemeClr val="tx1"/>
                </a:solidFill>
              </a:rPr>
              <a:t>Nella individuazione del peso iniziale occorre tener conto di fattori quali </a:t>
            </a:r>
          </a:p>
          <a:p>
            <a:endParaRPr lang="it-IT" sz="1800" dirty="0" smtClean="0">
              <a:solidFill>
                <a:schemeClr val="tx1"/>
              </a:solidFill>
            </a:endParaRPr>
          </a:p>
          <a:p>
            <a:pPr marL="285750" indent="-285750" algn="ctr">
              <a:buFont typeface="Arial" panose="020B0604020202020204" pitchFamily="34" charset="0"/>
              <a:buChar char="•"/>
            </a:pPr>
            <a:r>
              <a:rPr lang="it-IT" sz="1800" b="1" dirty="0" smtClean="0">
                <a:solidFill>
                  <a:schemeClr val="tx1"/>
                </a:solidFill>
              </a:rPr>
              <a:t>Età</a:t>
            </a:r>
          </a:p>
          <a:p>
            <a:pPr marL="285750" indent="-285750" algn="ctr">
              <a:buFont typeface="Arial" panose="020B0604020202020204" pitchFamily="34" charset="0"/>
              <a:buChar char="•"/>
            </a:pPr>
            <a:r>
              <a:rPr lang="it-IT" sz="1800" b="1" dirty="0" smtClean="0">
                <a:solidFill>
                  <a:schemeClr val="tx1"/>
                </a:solidFill>
              </a:rPr>
              <a:t>Genere</a:t>
            </a:r>
          </a:p>
          <a:p>
            <a:pPr marL="285750" indent="-285750" algn="ctr">
              <a:buFont typeface="Arial" panose="020B0604020202020204" pitchFamily="34" charset="0"/>
              <a:buChar char="•"/>
            </a:pPr>
            <a:r>
              <a:rPr lang="it-IT" sz="1800" b="1" dirty="0" smtClean="0">
                <a:solidFill>
                  <a:schemeClr val="tx1"/>
                </a:solidFill>
              </a:rPr>
              <a:t>% di popolazione da proteggere</a:t>
            </a:r>
            <a:endParaRPr lang="it-IT" sz="1800" b="1" dirty="0">
              <a:solidFill>
                <a:schemeClr val="tx1"/>
              </a:solidFill>
            </a:endParaRPr>
          </a:p>
          <a:p>
            <a:endParaRPr lang="it-IT" sz="1800" dirty="0" smtClean="0">
              <a:solidFill>
                <a:schemeClr val="tx1"/>
              </a:solidFill>
            </a:endParaRPr>
          </a:p>
        </p:txBody>
      </p:sp>
      <p:pic>
        <p:nvPicPr>
          <p:cNvPr id="5122" name="Picture 2" descr="C:\Users\p.lapalombara\Pictures\omino M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3979333"/>
            <a:ext cx="1752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85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graphicFrame>
        <p:nvGraphicFramePr>
          <p:cNvPr id="4" name="Tabella 3"/>
          <p:cNvGraphicFramePr>
            <a:graphicFrameLocks noGrp="1"/>
          </p:cNvGraphicFramePr>
          <p:nvPr>
            <p:extLst>
              <p:ext uri="{D42A27DB-BD31-4B8C-83A1-F6EECF244321}">
                <p14:modId xmlns:p14="http://schemas.microsoft.com/office/powerpoint/2010/main" val="1063920649"/>
              </p:ext>
            </p:extLst>
          </p:nvPr>
        </p:nvGraphicFramePr>
        <p:xfrm>
          <a:off x="829733" y="1329266"/>
          <a:ext cx="6864880" cy="4778932"/>
        </p:xfrm>
        <a:graphic>
          <a:graphicData uri="http://schemas.openxmlformats.org/drawingml/2006/table">
            <a:tbl>
              <a:tblPr firstRow="1" bandRow="1">
                <a:tableStyleId>{5C22544A-7EE6-4342-B048-85BDC9FD1C3A}</a:tableStyleId>
              </a:tblPr>
              <a:tblGrid>
                <a:gridCol w="2288293"/>
                <a:gridCol w="410720"/>
                <a:gridCol w="4165867"/>
              </a:tblGrid>
              <a:tr h="311227">
                <a:tc gridSpan="3">
                  <a:txBody>
                    <a:bodyPr/>
                    <a:lstStyle/>
                    <a:p>
                      <a:pPr algn="ctr"/>
                      <a:r>
                        <a:rPr lang="it-IT" sz="1800" dirty="0" smtClean="0"/>
                        <a:t>Calcolo del limite di peso raccomandato</a:t>
                      </a:r>
                      <a:endParaRPr lang="it-IT" sz="1800" dirty="0"/>
                    </a:p>
                  </a:txBody>
                  <a:tcPr marL="91441" marR="91441" marT="45721" marB="45721"/>
                </a:tc>
                <a:tc hMerge="1">
                  <a:txBody>
                    <a:bodyPr/>
                    <a:lstStyle/>
                    <a:p>
                      <a:pPr algn="ctr"/>
                      <a:endParaRPr lang="it-IT" dirty="0"/>
                    </a:p>
                  </a:txBody>
                  <a:tcPr/>
                </a:tc>
                <a:tc hMerge="1">
                  <a:txBody>
                    <a:bodyPr/>
                    <a:lstStyle/>
                    <a:p>
                      <a:pPr algn="ctr"/>
                      <a:endParaRPr lang="it-IT" dirty="0"/>
                    </a:p>
                  </a:txBody>
                  <a:tcPr/>
                </a:tc>
              </a:tr>
              <a:tr h="616474">
                <a:tc>
                  <a:txBody>
                    <a:bodyPr/>
                    <a:lstStyle/>
                    <a:p>
                      <a:pPr algn="ctr"/>
                      <a:r>
                        <a:rPr lang="it-IT" sz="1600" dirty="0" smtClean="0"/>
                        <a:t>Kg 23</a:t>
                      </a:r>
                      <a:endParaRPr lang="it-IT" sz="1600" dirty="0"/>
                    </a:p>
                  </a:txBody>
                  <a:tcPr marL="91441" marR="91441" marT="45721" marB="45721"/>
                </a:tc>
                <a:tc>
                  <a:txBody>
                    <a:bodyPr/>
                    <a:lstStyle/>
                    <a:p>
                      <a:pPr algn="ctr"/>
                      <a:r>
                        <a:rPr lang="it-IT" sz="1600" dirty="0" smtClean="0"/>
                        <a:t>X</a:t>
                      </a:r>
                      <a:endParaRPr lang="it-IT" sz="1600" dirty="0"/>
                    </a:p>
                  </a:txBody>
                  <a:tcPr marL="91441" marR="91441" marT="45721" marB="45721"/>
                </a:tc>
                <a:tc>
                  <a:txBody>
                    <a:bodyPr/>
                    <a:lstStyle/>
                    <a:p>
                      <a:pPr algn="ctr"/>
                      <a:r>
                        <a:rPr lang="it-IT" sz="1600" dirty="0" smtClean="0"/>
                        <a:t>Peso raccomandato in condizioni ottimali di sollevamento</a:t>
                      </a:r>
                      <a:endParaRPr lang="it-IT" sz="1600" dirty="0"/>
                    </a:p>
                  </a:txBody>
                  <a:tcPr marL="91441" marR="91441" marT="45721" marB="45721"/>
                </a:tc>
              </a:tr>
              <a:tr h="616474">
                <a:tc>
                  <a:txBody>
                    <a:bodyPr/>
                    <a:lstStyle/>
                    <a:p>
                      <a:pPr algn="ctr"/>
                      <a:r>
                        <a:rPr lang="it-IT" sz="1600" dirty="0" smtClean="0"/>
                        <a:t>Fattore</a:t>
                      </a:r>
                      <a:r>
                        <a:rPr lang="it-IT" sz="1600" baseline="0" dirty="0" smtClean="0"/>
                        <a:t> altezza</a:t>
                      </a:r>
                      <a:endParaRPr lang="it-IT" sz="1600" dirty="0"/>
                    </a:p>
                  </a:txBody>
                  <a:tcPr marL="91441" marR="91441" marT="45721" marB="45721"/>
                </a:tc>
                <a:tc>
                  <a:txBody>
                    <a:bodyPr/>
                    <a:lstStyle/>
                    <a:p>
                      <a:pPr algn="ctr"/>
                      <a:r>
                        <a:rPr lang="it-IT" sz="1600" dirty="0" smtClean="0"/>
                        <a:t>X</a:t>
                      </a:r>
                      <a:endParaRPr lang="it-IT" sz="1600" dirty="0"/>
                    </a:p>
                  </a:txBody>
                  <a:tcPr marL="91441" marR="91441" marT="45721" marB="45721"/>
                </a:tc>
                <a:tc>
                  <a:txBody>
                    <a:bodyPr/>
                    <a:lstStyle/>
                    <a:p>
                      <a:pPr algn="ctr"/>
                      <a:r>
                        <a:rPr lang="it-IT" sz="1600" dirty="0" smtClean="0"/>
                        <a:t>Altezza da terra delle mani all’inizio del sollevamento</a:t>
                      </a:r>
                      <a:endParaRPr lang="it-IT" sz="1600" dirty="0"/>
                    </a:p>
                  </a:txBody>
                  <a:tcPr marL="91441" marR="91441" marT="45721" marB="45721"/>
                </a:tc>
              </a:tr>
              <a:tr h="616474">
                <a:tc>
                  <a:txBody>
                    <a:bodyPr/>
                    <a:lstStyle/>
                    <a:p>
                      <a:pPr algn="ctr"/>
                      <a:r>
                        <a:rPr lang="it-IT" sz="1600" dirty="0" smtClean="0"/>
                        <a:t>Fattore dislocazione</a:t>
                      </a:r>
                      <a:endParaRPr lang="it-IT" sz="1600" dirty="0"/>
                    </a:p>
                  </a:txBody>
                  <a:tcPr marL="91441" marR="91441" marT="45721" marB="45721"/>
                </a:tc>
                <a:tc>
                  <a:txBody>
                    <a:bodyPr/>
                    <a:lstStyle/>
                    <a:p>
                      <a:pPr algn="ctr"/>
                      <a:r>
                        <a:rPr lang="it-IT" sz="1600" dirty="0" smtClean="0"/>
                        <a:t>X</a:t>
                      </a:r>
                      <a:endParaRPr lang="it-IT" sz="1600" dirty="0"/>
                    </a:p>
                  </a:txBody>
                  <a:tcPr marL="91441" marR="91441" marT="45721" marB="45721"/>
                </a:tc>
                <a:tc>
                  <a:txBody>
                    <a:bodyPr/>
                    <a:lstStyle/>
                    <a:p>
                      <a:pPr algn="ctr"/>
                      <a:r>
                        <a:rPr lang="it-IT" sz="1600" dirty="0" smtClean="0"/>
                        <a:t>Distanza verticale del peso tra inizio e fine del sollevamento</a:t>
                      </a:r>
                      <a:endParaRPr lang="it-IT" sz="1600" dirty="0"/>
                    </a:p>
                  </a:txBody>
                  <a:tcPr marL="91441" marR="91441" marT="45721" marB="45721"/>
                </a:tc>
              </a:tr>
              <a:tr h="616474">
                <a:tc>
                  <a:txBody>
                    <a:bodyPr/>
                    <a:lstStyle/>
                    <a:p>
                      <a:pPr algn="ctr"/>
                      <a:r>
                        <a:rPr lang="it-IT" sz="1600" dirty="0" smtClean="0"/>
                        <a:t>Fattore orizzontale</a:t>
                      </a:r>
                      <a:endParaRPr lang="it-IT" sz="1600" dirty="0"/>
                    </a:p>
                  </a:txBody>
                  <a:tcPr marL="91441" marR="91441" marT="45721" marB="45721"/>
                </a:tc>
                <a:tc>
                  <a:txBody>
                    <a:bodyPr/>
                    <a:lstStyle/>
                    <a:p>
                      <a:pPr algn="ctr"/>
                      <a:r>
                        <a:rPr lang="it-IT" sz="1600" dirty="0" smtClean="0"/>
                        <a:t>X</a:t>
                      </a:r>
                      <a:endParaRPr lang="it-IT" sz="1600" dirty="0"/>
                    </a:p>
                  </a:txBody>
                  <a:tcPr marL="91441" marR="91441" marT="45721" marB="45721"/>
                </a:tc>
                <a:tc>
                  <a:txBody>
                    <a:bodyPr/>
                    <a:lstStyle/>
                    <a:p>
                      <a:pPr algn="ctr"/>
                      <a:r>
                        <a:rPr lang="it-IT" sz="1600" dirty="0" smtClean="0"/>
                        <a:t>Distanza massima del peso dal corpo durante il sollevamento</a:t>
                      </a:r>
                      <a:endParaRPr lang="it-IT" sz="1600" dirty="0"/>
                    </a:p>
                  </a:txBody>
                  <a:tcPr marL="91441" marR="91441" marT="45721" marB="45721"/>
                </a:tc>
              </a:tr>
              <a:tr h="616474">
                <a:tc>
                  <a:txBody>
                    <a:bodyPr/>
                    <a:lstStyle/>
                    <a:p>
                      <a:pPr algn="ctr"/>
                      <a:r>
                        <a:rPr lang="it-IT" sz="1600" dirty="0" smtClean="0"/>
                        <a:t>Fattore frequenza</a:t>
                      </a:r>
                      <a:endParaRPr lang="it-IT" sz="1600" dirty="0"/>
                    </a:p>
                  </a:txBody>
                  <a:tcPr marL="91441" marR="91441" marT="45721" marB="45721"/>
                </a:tc>
                <a:tc>
                  <a:txBody>
                    <a:bodyPr/>
                    <a:lstStyle/>
                    <a:p>
                      <a:pPr algn="ctr"/>
                      <a:r>
                        <a:rPr lang="it-IT" sz="1600" dirty="0" smtClean="0"/>
                        <a:t>X</a:t>
                      </a:r>
                      <a:endParaRPr lang="it-IT" sz="1600" dirty="0"/>
                    </a:p>
                  </a:txBody>
                  <a:tcPr marL="91441" marR="91441" marT="45721" marB="45721"/>
                </a:tc>
                <a:tc>
                  <a:txBody>
                    <a:bodyPr/>
                    <a:lstStyle/>
                    <a:p>
                      <a:pPr algn="ctr"/>
                      <a:r>
                        <a:rPr lang="it-IT" sz="1600" dirty="0" smtClean="0"/>
                        <a:t>Frequenza del sollevamento in atti al minuto (=0 se &gt;</a:t>
                      </a:r>
                      <a:r>
                        <a:rPr lang="it-IT" sz="1600" baseline="0" dirty="0" smtClean="0"/>
                        <a:t> 12 volte/min.)</a:t>
                      </a:r>
                      <a:endParaRPr lang="it-IT" sz="1600" dirty="0"/>
                    </a:p>
                  </a:txBody>
                  <a:tcPr marL="91441" marR="91441" marT="45721" marB="45721"/>
                </a:tc>
              </a:tr>
              <a:tr h="616474">
                <a:tc>
                  <a:txBody>
                    <a:bodyPr/>
                    <a:lstStyle/>
                    <a:p>
                      <a:pPr algn="ctr"/>
                      <a:r>
                        <a:rPr lang="it-IT" sz="1600" dirty="0" smtClean="0"/>
                        <a:t>Fattore</a:t>
                      </a:r>
                      <a:r>
                        <a:rPr lang="it-IT" sz="1600" baseline="0" dirty="0" smtClean="0"/>
                        <a:t> asimmetria</a:t>
                      </a:r>
                      <a:endParaRPr lang="it-IT" sz="1600" dirty="0"/>
                    </a:p>
                  </a:txBody>
                  <a:tcPr marL="91441" marR="91441" marT="45721" marB="45721"/>
                </a:tc>
                <a:tc>
                  <a:txBody>
                    <a:bodyPr/>
                    <a:lstStyle/>
                    <a:p>
                      <a:pPr algn="ctr"/>
                      <a:r>
                        <a:rPr lang="it-IT" sz="1600" dirty="0" smtClean="0"/>
                        <a:t>X</a:t>
                      </a:r>
                      <a:endParaRPr lang="it-IT" sz="1600" dirty="0"/>
                    </a:p>
                  </a:txBody>
                  <a:tcPr marL="91441" marR="91441" marT="45721" marB="45721"/>
                </a:tc>
                <a:tc>
                  <a:txBody>
                    <a:bodyPr/>
                    <a:lstStyle/>
                    <a:p>
                      <a:pPr algn="ctr"/>
                      <a:r>
                        <a:rPr lang="it-IT" sz="1600" dirty="0" smtClean="0"/>
                        <a:t>Dislocazione angolare</a:t>
                      </a:r>
                      <a:r>
                        <a:rPr lang="it-IT" sz="1600" baseline="0" dirty="0" smtClean="0"/>
                        <a:t> del peso rispetto al piano sagittale del soggetto</a:t>
                      </a:r>
                      <a:endParaRPr lang="it-IT" sz="1600" dirty="0"/>
                    </a:p>
                  </a:txBody>
                  <a:tcPr marL="91441" marR="91441" marT="45721" marB="45721"/>
                </a:tc>
              </a:tr>
              <a:tr h="357163">
                <a:tc>
                  <a:txBody>
                    <a:bodyPr/>
                    <a:lstStyle/>
                    <a:p>
                      <a:pPr algn="ctr"/>
                      <a:r>
                        <a:rPr lang="it-IT" sz="1600" dirty="0" smtClean="0"/>
                        <a:t>Fattore presa</a:t>
                      </a:r>
                      <a:endParaRPr lang="it-IT" sz="1600" dirty="0"/>
                    </a:p>
                  </a:txBody>
                  <a:tcPr marL="91441" marR="91441" marT="45721" marB="45721"/>
                </a:tc>
                <a:tc>
                  <a:txBody>
                    <a:bodyPr/>
                    <a:lstStyle/>
                    <a:p>
                      <a:pPr algn="ctr"/>
                      <a:r>
                        <a:rPr lang="it-IT" sz="1600" dirty="0" smtClean="0"/>
                        <a:t>X</a:t>
                      </a:r>
                      <a:endParaRPr lang="it-IT" sz="1600" dirty="0"/>
                    </a:p>
                  </a:txBody>
                  <a:tcPr marL="91441" marR="91441" marT="45721" marB="45721"/>
                </a:tc>
                <a:tc>
                  <a:txBody>
                    <a:bodyPr/>
                    <a:lstStyle/>
                    <a:p>
                      <a:pPr algn="ctr"/>
                      <a:r>
                        <a:rPr lang="it-IT" sz="1600" dirty="0" smtClean="0"/>
                        <a:t>Giudizio sulla presa del carico</a:t>
                      </a:r>
                      <a:endParaRPr lang="it-IT" sz="1600" dirty="0"/>
                    </a:p>
                  </a:txBody>
                  <a:tcPr marL="91441" marR="91441" marT="45721" marB="45721"/>
                </a:tc>
              </a:tr>
              <a:tr h="357163">
                <a:tc gridSpan="3">
                  <a:txBody>
                    <a:bodyPr/>
                    <a:lstStyle/>
                    <a:p>
                      <a:pPr algn="ctr"/>
                      <a:r>
                        <a:rPr lang="it-IT" sz="1600" b="1" dirty="0" smtClean="0"/>
                        <a:t>= PESO RACCOMANDATO (PR)</a:t>
                      </a:r>
                      <a:endParaRPr lang="it-IT" sz="1600" b="1" dirty="0"/>
                    </a:p>
                  </a:txBody>
                  <a:tcPr marL="91441" marR="91441" marT="45721" marB="45721"/>
                </a:tc>
                <a:tc hMerge="1">
                  <a:txBody>
                    <a:bodyPr/>
                    <a:lstStyle/>
                    <a:p>
                      <a:pPr algn="ctr"/>
                      <a:endParaRPr lang="it-IT" dirty="0"/>
                    </a:p>
                  </a:txBody>
                  <a:tcPr/>
                </a:tc>
                <a:tc hMerge="1">
                  <a:txBody>
                    <a:bodyPr/>
                    <a:lstStyle/>
                    <a:p>
                      <a:pPr algn="ctr"/>
                      <a:endParaRPr lang="it-IT" dirty="0"/>
                    </a:p>
                  </a:txBody>
                  <a:tcPr/>
                </a:tc>
              </a:tr>
            </a:tbl>
          </a:graphicData>
        </a:graphic>
      </p:graphicFrame>
      <p:sp>
        <p:nvSpPr>
          <p:cNvPr id="5" name="Rettangolo 4"/>
          <p:cNvSpPr/>
          <p:nvPr/>
        </p:nvSpPr>
        <p:spPr>
          <a:xfrm>
            <a:off x="3080559" y="959934"/>
            <a:ext cx="1780616" cy="369332"/>
          </a:xfrm>
          <a:prstGeom prst="rect">
            <a:avLst/>
          </a:prstGeom>
        </p:spPr>
        <p:txBody>
          <a:bodyPr wrap="none">
            <a:spAutoFit/>
          </a:bodyPr>
          <a:lstStyle/>
          <a:p>
            <a:r>
              <a:rPr lang="it-IT" b="1" dirty="0"/>
              <a:t>Il metodo NIOSH</a:t>
            </a:r>
          </a:p>
        </p:txBody>
      </p:sp>
    </p:spTree>
    <p:extLst>
      <p:ext uri="{BB962C8B-B14F-4D97-AF65-F5344CB8AC3E}">
        <p14:creationId xmlns:p14="http://schemas.microsoft.com/office/powerpoint/2010/main" val="926187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3" name="Segnaposto testo 2"/>
          <p:cNvSpPr>
            <a:spLocks noGrp="1"/>
          </p:cNvSpPr>
          <p:nvPr>
            <p:ph type="body" sz="quarter" idx="10"/>
          </p:nvPr>
        </p:nvSpPr>
        <p:spPr>
          <a:xfrm>
            <a:off x="354265" y="1060795"/>
            <a:ext cx="8374867" cy="3711575"/>
          </a:xfrm>
        </p:spPr>
        <p:txBody>
          <a:bodyPr>
            <a:noAutofit/>
          </a:bodyPr>
          <a:lstStyle/>
          <a:p>
            <a:pPr algn="just">
              <a:lnSpc>
                <a:spcPct val="150000"/>
              </a:lnSpc>
              <a:defRPr/>
            </a:pPr>
            <a:r>
              <a:rPr lang="it-IT" sz="1800" b="1" dirty="0">
                <a:solidFill>
                  <a:schemeClr val="tx1"/>
                </a:solidFill>
              </a:rPr>
              <a:t>Il metodo NIOSH</a:t>
            </a:r>
          </a:p>
          <a:p>
            <a:pPr algn="just">
              <a:lnSpc>
                <a:spcPct val="150000"/>
              </a:lnSpc>
              <a:defRPr/>
            </a:pPr>
            <a:r>
              <a:rPr lang="it-IT" sz="1800" dirty="0" smtClean="0">
                <a:solidFill>
                  <a:schemeClr val="tx1"/>
                </a:solidFill>
              </a:rPr>
              <a:t>Dopo </a:t>
            </a:r>
            <a:r>
              <a:rPr lang="it-IT" sz="1800" dirty="0">
                <a:solidFill>
                  <a:schemeClr val="tx1"/>
                </a:solidFill>
              </a:rPr>
              <a:t>aver estrapolato il limite di peso raccomandato, occorre calcolare l’indicatore sintetico del rischio che è dato dal rapporto tra peso effettivamente sollevato e peso limite raccomandato.</a:t>
            </a:r>
          </a:p>
          <a:p>
            <a:pPr algn="just">
              <a:lnSpc>
                <a:spcPct val="150000"/>
              </a:lnSpc>
              <a:defRPr/>
            </a:pPr>
            <a:r>
              <a:rPr lang="it-IT" sz="1800" dirty="0">
                <a:solidFill>
                  <a:schemeClr val="tx1"/>
                </a:solidFill>
              </a:rPr>
              <a:t>Il rischio è minimo per valori inferiori a 1;è invece maggiore quando il valore e superiore a 1.</a:t>
            </a:r>
          </a:p>
          <a:p>
            <a:pPr algn="just">
              <a:lnSpc>
                <a:spcPct val="150000"/>
              </a:lnSpc>
              <a:defRPr/>
            </a:pPr>
            <a:r>
              <a:rPr lang="it-IT" b="1" u="sng" dirty="0">
                <a:solidFill>
                  <a:schemeClr val="tx1"/>
                </a:solidFill>
              </a:rPr>
              <a:t>Indice sintetico di movimentazione Peso </a:t>
            </a:r>
            <a:r>
              <a:rPr lang="it-IT" b="1" u="sng" dirty="0" smtClean="0">
                <a:solidFill>
                  <a:schemeClr val="tx1"/>
                </a:solidFill>
              </a:rPr>
              <a:t>= effettivamente </a:t>
            </a:r>
            <a:r>
              <a:rPr lang="it-IT" b="1" u="sng" dirty="0">
                <a:solidFill>
                  <a:schemeClr val="tx1"/>
                </a:solidFill>
              </a:rPr>
              <a:t>sollevato / peso limite raccomandato</a:t>
            </a:r>
          </a:p>
          <a:p>
            <a:pPr algn="just">
              <a:lnSpc>
                <a:spcPct val="150000"/>
              </a:lnSpc>
              <a:defRPr/>
            </a:pPr>
            <a:r>
              <a:rPr lang="it-IT" sz="1800" dirty="0">
                <a:solidFill>
                  <a:schemeClr val="tx1"/>
                </a:solidFill>
              </a:rPr>
              <a:t>Una volta calcolato l’indice suddetto, potrà essere utile </a:t>
            </a:r>
            <a:endParaRPr lang="it-IT" sz="1800" dirty="0" smtClean="0">
              <a:solidFill>
                <a:schemeClr val="tx1"/>
              </a:solidFill>
            </a:endParaRPr>
          </a:p>
          <a:p>
            <a:pPr algn="just">
              <a:lnSpc>
                <a:spcPct val="150000"/>
              </a:lnSpc>
              <a:defRPr/>
            </a:pPr>
            <a:r>
              <a:rPr lang="it-IT" sz="1800" dirty="0" smtClean="0">
                <a:solidFill>
                  <a:schemeClr val="tx1"/>
                </a:solidFill>
              </a:rPr>
              <a:t>completare </a:t>
            </a:r>
            <a:r>
              <a:rPr lang="it-IT" sz="1800" dirty="0">
                <a:solidFill>
                  <a:schemeClr val="tx1"/>
                </a:solidFill>
              </a:rPr>
              <a:t>la valutazione stabilendo gli interventi </a:t>
            </a:r>
            <a:endParaRPr lang="it-IT" sz="1800" dirty="0" smtClean="0">
              <a:solidFill>
                <a:schemeClr val="tx1"/>
              </a:solidFill>
            </a:endParaRPr>
          </a:p>
          <a:p>
            <a:pPr algn="just">
              <a:lnSpc>
                <a:spcPct val="150000"/>
              </a:lnSpc>
              <a:defRPr/>
            </a:pPr>
            <a:r>
              <a:rPr lang="it-IT" sz="1800" dirty="0" smtClean="0">
                <a:solidFill>
                  <a:schemeClr val="tx1"/>
                </a:solidFill>
              </a:rPr>
              <a:t>eventualmente </a:t>
            </a:r>
            <a:r>
              <a:rPr lang="it-IT" sz="1800" dirty="0">
                <a:solidFill>
                  <a:schemeClr val="tx1"/>
                </a:solidFill>
              </a:rPr>
              <a:t>necessari per mantenere </a:t>
            </a:r>
            <a:endParaRPr lang="it-IT" sz="1800" dirty="0" smtClean="0">
              <a:solidFill>
                <a:schemeClr val="tx1"/>
              </a:solidFill>
            </a:endParaRPr>
          </a:p>
          <a:p>
            <a:pPr algn="just">
              <a:lnSpc>
                <a:spcPct val="150000"/>
              </a:lnSpc>
              <a:defRPr/>
            </a:pPr>
            <a:r>
              <a:rPr lang="it-IT" sz="1800" dirty="0" smtClean="0">
                <a:solidFill>
                  <a:schemeClr val="tx1"/>
                </a:solidFill>
              </a:rPr>
              <a:t>il </a:t>
            </a:r>
            <a:r>
              <a:rPr lang="it-IT" sz="1800" dirty="0">
                <a:solidFill>
                  <a:schemeClr val="tx1"/>
                </a:solidFill>
              </a:rPr>
              <a:t>rischio entro limiti accettabili.</a:t>
            </a:r>
          </a:p>
          <a:p>
            <a:pPr algn="ctr"/>
            <a:endParaRPr lang="it-IT" sz="1800" dirty="0">
              <a:solidFill>
                <a:schemeClr val="tx1"/>
              </a:solidFill>
            </a:endParaRPr>
          </a:p>
          <a:p>
            <a:pPr algn="ctr"/>
            <a:endParaRPr lang="it-IT" sz="1800" dirty="0" smtClean="0">
              <a:solidFill>
                <a:schemeClr val="tx1"/>
              </a:solidFill>
            </a:endParaRPr>
          </a:p>
        </p:txBody>
      </p:sp>
      <p:pic>
        <p:nvPicPr>
          <p:cNvPr id="6146" name="Picture 2" descr="C:\Users\p.lapalombara\Pictures\omino M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433" y="4047067"/>
            <a:ext cx="1752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829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graphicFrame>
        <p:nvGraphicFramePr>
          <p:cNvPr id="5" name="Group 49"/>
          <p:cNvGraphicFramePr>
            <a:graphicFrameLocks/>
          </p:cNvGraphicFramePr>
          <p:nvPr>
            <p:extLst>
              <p:ext uri="{D42A27DB-BD31-4B8C-83A1-F6EECF244321}">
                <p14:modId xmlns:p14="http://schemas.microsoft.com/office/powerpoint/2010/main" val="2366485054"/>
              </p:ext>
            </p:extLst>
          </p:nvPr>
        </p:nvGraphicFramePr>
        <p:xfrm>
          <a:off x="511692" y="1455737"/>
          <a:ext cx="8351838" cy="4589461"/>
        </p:xfrm>
        <a:graphic>
          <a:graphicData uri="http://schemas.openxmlformats.org/drawingml/2006/table">
            <a:tbl>
              <a:tblPr/>
              <a:tblGrid>
                <a:gridCol w="1090613"/>
                <a:gridCol w="1525587"/>
                <a:gridCol w="3049588"/>
                <a:gridCol w="2686050"/>
              </a:tblGrid>
              <a:tr h="5842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Valori di LI</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Livello di esposizione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interpretazione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Conseguenze</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267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00CC00"/>
                          </a:solidFill>
                          <a:effectLst/>
                          <a:latin typeface="Arial" charset="0"/>
                          <a:cs typeface="Arial" charset="0"/>
                        </a:rPr>
                        <a:t>LI ≤ 0,85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00CC00"/>
                          </a:solidFill>
                          <a:effectLst/>
                          <a:latin typeface="Arial" charset="0"/>
                          <a:cs typeface="Arial" charset="0"/>
                        </a:rPr>
                        <a:t>AREA VERDE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00CC00"/>
                          </a:solidFill>
                          <a:effectLst/>
                          <a:latin typeface="Arial" charset="0"/>
                        </a:rPr>
                        <a:t>Accettabile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00CC00"/>
                          </a:solidFill>
                          <a:effectLst/>
                          <a:latin typeface="Arial" charset="0"/>
                        </a:rPr>
                        <a:t>Nessun rischio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rPr>
                        <a:t>Esposizione accettabile per la maggior parte della popolazione lavorativa di riferimento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rPr>
                        <a:t>Accettabile; nessuna conseguenza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rgbClr val="FFFF00"/>
                          </a:solidFill>
                          <a:effectLst/>
                          <a:latin typeface="Arial" charset="0"/>
                        </a:rPr>
                        <a:t>0,85 &lt; LI &lt; 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rgbClr val="FFFF00"/>
                          </a:solidFill>
                          <a:effectLst/>
                          <a:latin typeface="Arial" charset="0"/>
                        </a:rPr>
                        <a:t>AREA GIALLA</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FFFF00"/>
                          </a:solidFill>
                          <a:effectLst/>
                          <a:latin typeface="Arial" charset="0"/>
                        </a:rPr>
                        <a:t>Esposizione molto bassa</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rPr>
                        <a:t>Esposizione accettabile per la maggior parte della popolazione lavorativa di riferimento. Tuttavia una parte non trascurabile della stessa potrebbe essere esposta a livelli di rischio molto bassi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rPr>
                        <a:t>Se possibile, migliorare fattori strutturali o adottare altre misure organizzative; formare gli addetti</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0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FF0000"/>
                          </a:solidFill>
                          <a:effectLst/>
                          <a:latin typeface="Arial" charset="0"/>
                        </a:rPr>
                        <a:t>1,00 </a:t>
                      </a:r>
                      <a:r>
                        <a:rPr kumimoji="0" lang="it-IT" sz="1000" b="1" i="0" u="none" strike="noStrike" cap="none" normalizeH="0" baseline="0" smtClean="0">
                          <a:ln>
                            <a:noFill/>
                          </a:ln>
                          <a:solidFill>
                            <a:srgbClr val="FF0000"/>
                          </a:solidFill>
                          <a:effectLst/>
                          <a:latin typeface="Arial" charset="0"/>
                          <a:cs typeface="Arial" charset="0"/>
                        </a:rPr>
                        <a:t>≤</a:t>
                      </a:r>
                      <a:r>
                        <a:rPr kumimoji="0" lang="it-IT" sz="1000" b="1" i="0" u="none" strike="noStrike" cap="none" normalizeH="0" baseline="0" smtClean="0">
                          <a:ln>
                            <a:noFill/>
                          </a:ln>
                          <a:solidFill>
                            <a:srgbClr val="FF0000"/>
                          </a:solidFill>
                          <a:effectLst/>
                          <a:latin typeface="Arial" charset="0"/>
                        </a:rPr>
                        <a:t> LI &lt; 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FF0000"/>
                          </a:solidFill>
                          <a:effectLst/>
                          <a:latin typeface="Arial" charset="0"/>
                        </a:rPr>
                        <a:t>AREA ROSSA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FF0000"/>
                          </a:solidFill>
                          <a:effectLst/>
                          <a:latin typeface="Arial" charset="0"/>
                        </a:rPr>
                        <a:t>(BASSO)</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smtClean="0">
                          <a:ln>
                            <a:noFill/>
                          </a:ln>
                          <a:solidFill>
                            <a:srgbClr val="FF0000"/>
                          </a:solidFill>
                          <a:effectLst/>
                          <a:latin typeface="Arial" charset="0"/>
                        </a:rPr>
                        <a:t>Rischio PRESENTE: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smtClean="0">
                          <a:ln>
                            <a:noFill/>
                          </a:ln>
                          <a:solidFill>
                            <a:srgbClr val="FF0000"/>
                          </a:solidFill>
                          <a:effectLst/>
                          <a:latin typeface="Arial" charset="0"/>
                        </a:rPr>
                        <a:t>livello BASSO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rPr>
                        <a:t>Una parte significativa della popolazione lavorativa potrebbe essere esposta ad un livello di rischio basso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Riprogettare appena possibile i compiti ed i posti di lavoro secondo priorità.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Formare gli addetti ed attivare la Sorveglianza Sanitaria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FF0000"/>
                          </a:solidFill>
                          <a:effectLst/>
                          <a:latin typeface="Arial" charset="0"/>
                          <a:cs typeface="Arial" charset="0"/>
                        </a:rPr>
                        <a:t>2,0 ≤ LI &lt; 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FF0000"/>
                          </a:solidFill>
                          <a:effectLst/>
                          <a:latin typeface="Arial" charset="0"/>
                          <a:cs typeface="Arial" charset="0"/>
                        </a:rPr>
                        <a:t>AREA ROSSA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FF0000"/>
                          </a:solidFill>
                          <a:effectLst/>
                          <a:latin typeface="Arial" charset="0"/>
                          <a:cs typeface="Arial" charset="0"/>
                        </a:rPr>
                        <a:t>(MEDIO)</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smtClean="0">
                          <a:ln>
                            <a:noFill/>
                          </a:ln>
                          <a:solidFill>
                            <a:srgbClr val="FF0000"/>
                          </a:solidFill>
                          <a:effectLst/>
                          <a:latin typeface="Arial" charset="0"/>
                        </a:rPr>
                        <a:t>Rischio PRESENTE: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smtClean="0">
                          <a:ln>
                            <a:noFill/>
                          </a:ln>
                          <a:solidFill>
                            <a:srgbClr val="FF0000"/>
                          </a:solidFill>
                          <a:effectLst/>
                          <a:latin typeface="Arial" charset="0"/>
                        </a:rPr>
                        <a:t>livello SIGNIFICATIVO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rPr>
                        <a:t>Una parte più ampia della popolazione lavorativa potrebbe essere esposta ad un livello significativo di rischio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Riprogettare appena possibile i compiti ed i posti di lavoro secondo priorità.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Formare gli addetti ed attivare la Sorveglianza Sanitaria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990033"/>
                          </a:solidFill>
                          <a:effectLst/>
                          <a:latin typeface="Arial" charset="0"/>
                          <a:cs typeface="Arial" charset="0"/>
                        </a:rPr>
                        <a:t>LI ≥ 3,00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990033"/>
                          </a:solidFill>
                          <a:effectLst/>
                          <a:latin typeface="Arial" charset="0"/>
                          <a:cs typeface="Arial" charset="0"/>
                        </a:rPr>
                        <a:t>AREA ROSSO INTENSO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990033"/>
                          </a:solidFill>
                          <a:effectLst/>
                          <a:latin typeface="Arial" charset="0"/>
                          <a:cs typeface="Arial" charset="0"/>
                        </a:rPr>
                        <a:t>(ALTO)</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990033"/>
                          </a:solidFill>
                          <a:effectLst/>
                          <a:latin typeface="Arial" charset="0"/>
                        </a:rPr>
                        <a:t>Rischio PRESENTE: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smtClean="0">
                          <a:ln>
                            <a:noFill/>
                          </a:ln>
                          <a:solidFill>
                            <a:srgbClr val="990033"/>
                          </a:solidFill>
                          <a:effectLst/>
                          <a:latin typeface="Arial" charset="0"/>
                        </a:rPr>
                        <a:t>livello ELEVATO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rPr>
                        <a:t>Assolutamente non adeguato per la maggior parte della popolazione lavorativa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Riprogettare IMMEDIATAMENTE i compiti ed i posti di lavoro.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Formare gli addetti ed attivare la Sorveglianza Sanitaria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ttangolo 3"/>
          <p:cNvSpPr/>
          <p:nvPr/>
        </p:nvSpPr>
        <p:spPr>
          <a:xfrm>
            <a:off x="269625" y="865200"/>
            <a:ext cx="1780616" cy="369332"/>
          </a:xfrm>
          <a:prstGeom prst="rect">
            <a:avLst/>
          </a:prstGeom>
        </p:spPr>
        <p:txBody>
          <a:bodyPr wrap="none">
            <a:spAutoFit/>
          </a:bodyPr>
          <a:lstStyle/>
          <a:p>
            <a:r>
              <a:rPr lang="it-IT" b="1" dirty="0"/>
              <a:t>Il metodo </a:t>
            </a:r>
            <a:r>
              <a:rPr lang="it-IT" b="1" dirty="0">
                <a:solidFill>
                  <a:schemeClr val="tx2">
                    <a:lumMod val="50000"/>
                  </a:schemeClr>
                </a:solidFill>
              </a:rPr>
              <a:t>NIOSH</a:t>
            </a:r>
          </a:p>
        </p:txBody>
      </p:sp>
    </p:spTree>
    <p:extLst>
      <p:ext uri="{BB962C8B-B14F-4D97-AF65-F5344CB8AC3E}">
        <p14:creationId xmlns:p14="http://schemas.microsoft.com/office/powerpoint/2010/main" val="2610142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mn-lt"/>
              </a:rPr>
              <a:t>Riferimenti normativi</a:t>
            </a:r>
            <a:endParaRPr lang="it-IT" dirty="0">
              <a:latin typeface="+mn-lt"/>
            </a:endParaRPr>
          </a:p>
        </p:txBody>
      </p:sp>
      <p:sp>
        <p:nvSpPr>
          <p:cNvPr id="3" name="Segnaposto testo 2"/>
          <p:cNvSpPr>
            <a:spLocks noGrp="1"/>
          </p:cNvSpPr>
          <p:nvPr>
            <p:ph type="body" sz="quarter" idx="10"/>
          </p:nvPr>
        </p:nvSpPr>
        <p:spPr>
          <a:xfrm>
            <a:off x="511692" y="1399461"/>
            <a:ext cx="7823994" cy="4374805"/>
          </a:xfrm>
        </p:spPr>
        <p:txBody>
          <a:bodyPr>
            <a:normAutofit/>
          </a:bodyPr>
          <a:lstStyle/>
          <a:p>
            <a:r>
              <a:rPr lang="it-IT" sz="1800" b="1" dirty="0" smtClean="0">
                <a:solidFill>
                  <a:schemeClr val="tx1"/>
                </a:solidFill>
              </a:rPr>
              <a:t>D. </a:t>
            </a:r>
            <a:r>
              <a:rPr lang="it-IT" sz="1800" b="1" dirty="0" err="1" smtClean="0">
                <a:solidFill>
                  <a:schemeClr val="tx1"/>
                </a:solidFill>
              </a:rPr>
              <a:t>lgs</a:t>
            </a:r>
            <a:r>
              <a:rPr lang="it-IT" sz="1800" b="1" dirty="0" smtClean="0">
                <a:solidFill>
                  <a:schemeClr val="tx1"/>
                </a:solidFill>
              </a:rPr>
              <a:t>. 81/ 08 Titolo VI</a:t>
            </a:r>
          </a:p>
          <a:p>
            <a:r>
              <a:rPr lang="it-IT" sz="1800" dirty="0" smtClean="0">
                <a:solidFill>
                  <a:schemeClr val="tx1"/>
                </a:solidFill>
              </a:rPr>
              <a:t>Movimentazione manuale dei carichi</a:t>
            </a:r>
          </a:p>
          <a:p>
            <a:endParaRPr lang="it-IT" sz="1800" dirty="0">
              <a:solidFill>
                <a:schemeClr val="tx1"/>
              </a:solidFill>
            </a:endParaRPr>
          </a:p>
          <a:p>
            <a:r>
              <a:rPr lang="it-IT" sz="1800" b="1" dirty="0" smtClean="0">
                <a:solidFill>
                  <a:schemeClr val="tx1"/>
                </a:solidFill>
              </a:rPr>
              <a:t>Allegato XXXIII</a:t>
            </a:r>
          </a:p>
          <a:p>
            <a:r>
              <a:rPr lang="it-IT" sz="1800" dirty="0">
                <a:solidFill>
                  <a:schemeClr val="tx1"/>
                </a:solidFill>
              </a:rPr>
              <a:t>Movimentazione manuale dei </a:t>
            </a:r>
            <a:r>
              <a:rPr lang="it-IT" sz="1800" dirty="0" smtClean="0">
                <a:solidFill>
                  <a:schemeClr val="tx1"/>
                </a:solidFill>
              </a:rPr>
              <a:t>carichi</a:t>
            </a:r>
          </a:p>
          <a:p>
            <a:endParaRPr lang="it-IT" sz="1800" dirty="0">
              <a:solidFill>
                <a:schemeClr val="tx1"/>
              </a:solidFill>
            </a:endParaRPr>
          </a:p>
          <a:p>
            <a:r>
              <a:rPr lang="it-IT" sz="1800" b="1" dirty="0" smtClean="0">
                <a:solidFill>
                  <a:schemeClr val="tx1"/>
                </a:solidFill>
              </a:rPr>
              <a:t>Norme ISO 11228 (parti 1-2-3)</a:t>
            </a:r>
          </a:p>
          <a:p>
            <a:r>
              <a:rPr lang="it-IT" sz="1800" dirty="0" smtClean="0">
                <a:solidFill>
                  <a:schemeClr val="tx1"/>
                </a:solidFill>
              </a:rPr>
              <a:t>(Sollevamento, trasporto, traino, spinta, movimenti ad alta frequenza)</a:t>
            </a:r>
          </a:p>
          <a:p>
            <a:endParaRPr lang="it-IT" sz="1800" dirty="0">
              <a:solidFill>
                <a:schemeClr val="tx1"/>
              </a:solidFill>
            </a:endParaRPr>
          </a:p>
          <a:p>
            <a:r>
              <a:rPr lang="it-IT" sz="1800" b="1" dirty="0" smtClean="0">
                <a:solidFill>
                  <a:schemeClr val="tx1"/>
                </a:solidFill>
              </a:rPr>
              <a:t>Linee guida e buone prassi</a:t>
            </a:r>
          </a:p>
          <a:p>
            <a:pPr marL="285750" indent="-285750">
              <a:buFont typeface="Arial" panose="020B0604020202020204" pitchFamily="34" charset="0"/>
              <a:buChar char="•"/>
            </a:pPr>
            <a:r>
              <a:rPr lang="it-IT" sz="1800" dirty="0" smtClean="0">
                <a:solidFill>
                  <a:schemeClr val="tx1"/>
                </a:solidFill>
              </a:rPr>
              <a:t>Commissione consultiva permanente</a:t>
            </a:r>
          </a:p>
          <a:p>
            <a:pPr marL="285750" indent="-285750">
              <a:buFont typeface="Arial" panose="020B0604020202020204" pitchFamily="34" charset="0"/>
              <a:buChar char="•"/>
            </a:pPr>
            <a:r>
              <a:rPr lang="it-IT" sz="1800" dirty="0" smtClean="0">
                <a:solidFill>
                  <a:schemeClr val="tx1"/>
                </a:solidFill>
              </a:rPr>
              <a:t>INAIL </a:t>
            </a:r>
          </a:p>
          <a:p>
            <a:endParaRPr lang="it-IT" sz="1800" dirty="0" smtClean="0">
              <a:solidFill>
                <a:schemeClr val="tx1"/>
              </a:solidFill>
            </a:endParaRPr>
          </a:p>
          <a:p>
            <a:endParaRPr lang="it-IT" sz="1800" dirty="0">
              <a:solidFill>
                <a:schemeClr val="tx1"/>
              </a:solidFill>
            </a:endParaRPr>
          </a:p>
          <a:p>
            <a:endParaRPr lang="it-IT" sz="1800" dirty="0">
              <a:solidFill>
                <a:schemeClr val="tx1"/>
              </a:solidFill>
            </a:endParaRPr>
          </a:p>
          <a:p>
            <a:endParaRPr lang="it-IT" sz="1800" dirty="0" smtClean="0">
              <a:solidFill>
                <a:schemeClr val="tx1"/>
              </a:solidFill>
            </a:endParaRPr>
          </a:p>
          <a:p>
            <a:endParaRPr lang="it-IT" sz="1800" dirty="0">
              <a:solidFill>
                <a:schemeClr val="tx1"/>
              </a:solidFill>
            </a:endParaRPr>
          </a:p>
        </p:txBody>
      </p:sp>
    </p:spTree>
    <p:extLst>
      <p:ext uri="{BB962C8B-B14F-4D97-AF65-F5344CB8AC3E}">
        <p14:creationId xmlns:p14="http://schemas.microsoft.com/office/powerpoint/2010/main" val="929307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6" name="Titolo 1"/>
          <p:cNvSpPr>
            <a:spLocks/>
          </p:cNvSpPr>
          <p:nvPr/>
        </p:nvSpPr>
        <p:spPr bwMode="auto">
          <a:xfrm>
            <a:off x="468313" y="1050925"/>
            <a:ext cx="8135937"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it-IT" altLang="it-IT" sz="2000" b="1" dirty="0" smtClean="0">
                <a:latin typeface="+mn-lt"/>
              </a:rPr>
              <a:t>Trasporto, traino e spinta</a:t>
            </a:r>
            <a:endParaRPr lang="it-IT" altLang="it-IT" sz="2000" b="1" dirty="0">
              <a:latin typeface="+mn-lt"/>
            </a:endParaRPr>
          </a:p>
        </p:txBody>
      </p:sp>
      <p:sp>
        <p:nvSpPr>
          <p:cNvPr id="7" name="Text Box 5"/>
          <p:cNvSpPr txBox="1">
            <a:spLocks noChangeArrowheads="1"/>
          </p:cNvSpPr>
          <p:nvPr/>
        </p:nvSpPr>
        <p:spPr bwMode="auto">
          <a:xfrm>
            <a:off x="700088" y="1663326"/>
            <a:ext cx="7489825" cy="309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150000"/>
              </a:lnSpc>
              <a:spcBef>
                <a:spcPct val="50000"/>
              </a:spcBef>
              <a:buFontTx/>
              <a:buNone/>
            </a:pPr>
            <a:r>
              <a:rPr lang="it-IT" altLang="it-IT" sz="1800" dirty="0">
                <a:latin typeface="+mn-lt"/>
                <a:cs typeface="Tahoma" pitchFamily="34" charset="0"/>
              </a:rPr>
              <a:t>Non esiste – per le azioni di trasporto, traino e spinta manuale dei carichi – un modello valutativo collaudato, come è quello del NIOSH per le azioni di sollevamento.</a:t>
            </a:r>
          </a:p>
          <a:p>
            <a:pPr algn="just" eaLnBrk="1" hangingPunct="1">
              <a:lnSpc>
                <a:spcPct val="150000"/>
              </a:lnSpc>
              <a:spcBef>
                <a:spcPct val="50000"/>
              </a:spcBef>
              <a:buFontTx/>
              <a:buNone/>
            </a:pPr>
            <a:r>
              <a:rPr lang="it-IT" altLang="it-IT" sz="1800" dirty="0">
                <a:latin typeface="+mn-lt"/>
                <a:cs typeface="Tahoma" pitchFamily="34" charset="0"/>
              </a:rPr>
              <a:t>Possono risultare comunque utili i risultati di una larga serie di studi di tipo psicofisico, sintetizzati da SNOOK e CIRIELLO (1991), che ancor oggi costituiscono i criteri e i valori a cui fanno riferimento gli Standard internazionali.</a:t>
            </a:r>
          </a:p>
        </p:txBody>
      </p:sp>
      <p:pic>
        <p:nvPicPr>
          <p:cNvPr id="7170" name="Picture 2" descr="C:\Users\p.lapalombara\Pictures\omino traino carrel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732" y="4367214"/>
            <a:ext cx="21336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91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531" y="182737"/>
            <a:ext cx="7886700" cy="581174"/>
          </a:xfrm>
        </p:spPr>
        <p:txBody>
          <a:bodyPr vert="horz" lIns="91440" tIns="45720" rIns="91440" bIns="45720" rtlCol="0" anchor="ctr">
            <a:normAutofit/>
          </a:bodyPr>
          <a:lstStyle/>
          <a:p>
            <a:r>
              <a:rPr lang="it-IT" dirty="0">
                <a:latin typeface="+mn-lt"/>
              </a:rPr>
              <a:t>La valutazione del rischio</a:t>
            </a:r>
          </a:p>
        </p:txBody>
      </p:sp>
      <p:sp>
        <p:nvSpPr>
          <p:cNvPr id="6" name="Titolo 1"/>
          <p:cNvSpPr>
            <a:spLocks/>
          </p:cNvSpPr>
          <p:nvPr/>
        </p:nvSpPr>
        <p:spPr bwMode="auto">
          <a:xfrm>
            <a:off x="354531" y="1248310"/>
            <a:ext cx="8135937"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it-IT" altLang="it-IT" sz="2000" b="1" dirty="0" smtClean="0">
                <a:latin typeface="+mn-lt"/>
              </a:rPr>
              <a:t>TRASPORTO, TRAINO E SPINTA</a:t>
            </a:r>
            <a:endParaRPr lang="it-IT" altLang="it-IT" sz="2000" b="1" dirty="0">
              <a:latin typeface="+mn-lt"/>
            </a:endParaRPr>
          </a:p>
        </p:txBody>
      </p:sp>
      <p:sp>
        <p:nvSpPr>
          <p:cNvPr id="5" name="Text Box 4"/>
          <p:cNvSpPr txBox="1">
            <a:spLocks noChangeArrowheads="1"/>
          </p:cNvSpPr>
          <p:nvPr/>
        </p:nvSpPr>
        <p:spPr bwMode="auto">
          <a:xfrm>
            <a:off x="600869" y="1778645"/>
            <a:ext cx="838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latin typeface="+mn-lt"/>
              </a:rPr>
              <a:t>CRITERI E PROCEDURA DI </a:t>
            </a:r>
            <a:r>
              <a:rPr lang="it-IT" altLang="it-IT" sz="1600" b="1" dirty="0" smtClean="0">
                <a:latin typeface="+mn-lt"/>
              </a:rPr>
              <a:t>CALCOLO DELL’INDICE </a:t>
            </a:r>
            <a:r>
              <a:rPr lang="it-IT" altLang="it-IT" sz="1600" b="1" dirty="0">
                <a:latin typeface="+mn-lt"/>
              </a:rPr>
              <a:t>DI ESPOSIZIONE</a:t>
            </a:r>
          </a:p>
        </p:txBody>
      </p:sp>
      <p:sp>
        <p:nvSpPr>
          <p:cNvPr id="8" name="Text Box 5"/>
          <p:cNvSpPr txBox="1">
            <a:spLocks noChangeArrowheads="1"/>
          </p:cNvSpPr>
          <p:nvPr/>
        </p:nvSpPr>
        <p:spPr bwMode="auto">
          <a:xfrm>
            <a:off x="792956" y="2344740"/>
            <a:ext cx="7489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it-IT" altLang="it-IT" sz="1800" dirty="0">
                <a:solidFill>
                  <a:srgbClr val="000000"/>
                </a:solidFill>
                <a:latin typeface="Arial" charset="0"/>
                <a:cs typeface="Tahoma" pitchFamily="34" charset="0"/>
              </a:rPr>
              <a:t>Per la valutazione degli indici di esposizione (</a:t>
            </a:r>
            <a:r>
              <a:rPr lang="it-IT" altLang="it-IT" sz="1800" b="1" dirty="0">
                <a:solidFill>
                  <a:srgbClr val="000000"/>
                </a:solidFill>
                <a:latin typeface="Arial" charset="0"/>
                <a:cs typeface="Tahoma" pitchFamily="34" charset="0"/>
              </a:rPr>
              <a:t>I.M.</a:t>
            </a:r>
            <a:r>
              <a:rPr lang="it-IT" altLang="it-IT" sz="1800" dirty="0">
                <a:solidFill>
                  <a:srgbClr val="000000"/>
                </a:solidFill>
                <a:latin typeface="Arial" charset="0"/>
                <a:cs typeface="Tahoma" pitchFamily="34" charset="0"/>
              </a:rPr>
              <a:t>) nell’azione di traino e spinta di carrelli o di altre tipologie di oggetti, valgono le seguenti formule:</a:t>
            </a:r>
          </a:p>
        </p:txBody>
      </p:sp>
      <p:grpSp>
        <p:nvGrpSpPr>
          <p:cNvPr id="9" name="Group 12"/>
          <p:cNvGrpSpPr>
            <a:grpSpLocks/>
          </p:cNvGrpSpPr>
          <p:nvPr/>
        </p:nvGrpSpPr>
        <p:grpSpPr bwMode="auto">
          <a:xfrm>
            <a:off x="1191419" y="3938061"/>
            <a:ext cx="4392613" cy="730250"/>
            <a:chOff x="2653" y="2840"/>
            <a:chExt cx="2767" cy="460"/>
          </a:xfrm>
        </p:grpSpPr>
        <p:grpSp>
          <p:nvGrpSpPr>
            <p:cNvPr id="10" name="Group 11"/>
            <p:cNvGrpSpPr>
              <a:grpSpLocks/>
            </p:cNvGrpSpPr>
            <p:nvPr/>
          </p:nvGrpSpPr>
          <p:grpSpPr bwMode="auto">
            <a:xfrm>
              <a:off x="2653" y="2886"/>
              <a:ext cx="1134" cy="326"/>
              <a:chOff x="2653" y="2886"/>
              <a:chExt cx="1134" cy="326"/>
            </a:xfrm>
          </p:grpSpPr>
          <p:sp>
            <p:nvSpPr>
              <p:cNvPr id="14" name="Text Box 7"/>
              <p:cNvSpPr txBox="1">
                <a:spLocks noChangeArrowheads="1"/>
              </p:cNvSpPr>
              <p:nvPr/>
            </p:nvSpPr>
            <p:spPr bwMode="auto">
              <a:xfrm>
                <a:off x="2653" y="2886"/>
                <a:ext cx="817"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 typeface="Wingdings" pitchFamily="2" charset="2"/>
                  <a:buNone/>
                </a:pPr>
                <a:r>
                  <a:rPr lang="it-IT" altLang="it-IT" sz="1400" b="1" dirty="0">
                    <a:latin typeface="Arial" charset="0"/>
                  </a:rPr>
                  <a:t>I.M.</a:t>
                </a:r>
              </a:p>
              <a:p>
                <a:pPr algn="ctr" eaLnBrk="1" hangingPunct="1">
                  <a:spcBef>
                    <a:spcPct val="0"/>
                  </a:spcBef>
                  <a:buFont typeface="Wingdings" pitchFamily="2" charset="2"/>
                  <a:buNone/>
                </a:pPr>
                <a:r>
                  <a:rPr lang="it-IT" altLang="it-IT" sz="1400" b="1" dirty="0">
                    <a:latin typeface="Arial" charset="0"/>
                  </a:rPr>
                  <a:t>forza iniziale</a:t>
                </a:r>
              </a:p>
            </p:txBody>
          </p:sp>
          <p:sp>
            <p:nvSpPr>
              <p:cNvPr id="15" name="Text Box 8"/>
              <p:cNvSpPr txBox="1">
                <a:spLocks noChangeArrowheads="1"/>
              </p:cNvSpPr>
              <p:nvPr/>
            </p:nvSpPr>
            <p:spPr bwMode="auto">
              <a:xfrm>
                <a:off x="3560" y="2976"/>
                <a:ext cx="22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 typeface="Wingdings" pitchFamily="2" charset="2"/>
                  <a:buNone/>
                </a:pPr>
                <a:r>
                  <a:rPr lang="it-IT" altLang="it-IT" sz="1400">
                    <a:latin typeface="Arial" charset="0"/>
                  </a:rPr>
                  <a:t>=</a:t>
                </a:r>
              </a:p>
            </p:txBody>
          </p:sp>
        </p:grpSp>
        <p:grpSp>
          <p:nvGrpSpPr>
            <p:cNvPr id="11" name="Group 10"/>
            <p:cNvGrpSpPr>
              <a:grpSpLocks/>
            </p:cNvGrpSpPr>
            <p:nvPr/>
          </p:nvGrpSpPr>
          <p:grpSpPr bwMode="auto">
            <a:xfrm>
              <a:off x="3878" y="2840"/>
              <a:ext cx="1542" cy="460"/>
              <a:chOff x="567" y="3022"/>
              <a:chExt cx="1542" cy="460"/>
            </a:xfrm>
          </p:grpSpPr>
          <p:sp>
            <p:nvSpPr>
              <p:cNvPr id="12" name="Text Box 6"/>
              <p:cNvSpPr txBox="1">
                <a:spLocks noChangeArrowheads="1"/>
              </p:cNvSpPr>
              <p:nvPr/>
            </p:nvSpPr>
            <p:spPr bwMode="auto">
              <a:xfrm>
                <a:off x="567" y="3022"/>
                <a:ext cx="1542" cy="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 typeface="Wingdings" pitchFamily="2" charset="2"/>
                  <a:buNone/>
                </a:pPr>
                <a:r>
                  <a:rPr lang="it-IT" altLang="it-IT" sz="1400" dirty="0">
                    <a:latin typeface="Arial" charset="0"/>
                  </a:rPr>
                  <a:t>forza iniziale misurata</a:t>
                </a:r>
              </a:p>
              <a:p>
                <a:pPr algn="ctr" eaLnBrk="1" hangingPunct="1">
                  <a:spcBef>
                    <a:spcPct val="0"/>
                  </a:spcBef>
                  <a:buFont typeface="Wingdings" pitchFamily="2" charset="2"/>
                  <a:buNone/>
                </a:pPr>
                <a:endParaRPr lang="it-IT" altLang="it-IT" sz="1400" dirty="0">
                  <a:latin typeface="Arial" charset="0"/>
                </a:endParaRPr>
              </a:p>
              <a:p>
                <a:pPr algn="ctr" eaLnBrk="1" hangingPunct="1">
                  <a:spcBef>
                    <a:spcPct val="0"/>
                  </a:spcBef>
                  <a:buFont typeface="Wingdings" pitchFamily="2" charset="2"/>
                  <a:buNone/>
                </a:pPr>
                <a:r>
                  <a:rPr lang="it-IT" altLang="it-IT" sz="1400" dirty="0">
                    <a:latin typeface="Arial" charset="0"/>
                  </a:rPr>
                  <a:t>forza iniziale raccomandata</a:t>
                </a:r>
              </a:p>
            </p:txBody>
          </p:sp>
          <p:sp>
            <p:nvSpPr>
              <p:cNvPr id="13" name="Line 9"/>
              <p:cNvSpPr>
                <a:spLocks noChangeShapeType="1"/>
              </p:cNvSpPr>
              <p:nvPr/>
            </p:nvSpPr>
            <p:spPr bwMode="auto">
              <a:xfrm>
                <a:off x="612" y="3249"/>
                <a:ext cx="149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grpSp>
      </p:grpSp>
      <p:grpSp>
        <p:nvGrpSpPr>
          <p:cNvPr id="16" name="Group 21"/>
          <p:cNvGrpSpPr>
            <a:grpSpLocks/>
          </p:cNvGrpSpPr>
          <p:nvPr/>
        </p:nvGrpSpPr>
        <p:grpSpPr bwMode="auto">
          <a:xfrm>
            <a:off x="1191419" y="5160436"/>
            <a:ext cx="5905500" cy="730250"/>
            <a:chOff x="612" y="3293"/>
            <a:chExt cx="3720" cy="460"/>
          </a:xfrm>
        </p:grpSpPr>
        <p:sp>
          <p:nvSpPr>
            <p:cNvPr id="17" name="Text Box 15"/>
            <p:cNvSpPr txBox="1">
              <a:spLocks noChangeArrowheads="1"/>
            </p:cNvSpPr>
            <p:nvPr/>
          </p:nvSpPr>
          <p:spPr bwMode="auto">
            <a:xfrm>
              <a:off x="612" y="3339"/>
              <a:ext cx="1315"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 typeface="Wingdings" pitchFamily="2" charset="2"/>
                <a:buNone/>
              </a:pPr>
              <a:r>
                <a:rPr lang="it-IT" altLang="it-IT" sz="1400" b="1" dirty="0">
                  <a:latin typeface="Arial" charset="0"/>
                </a:rPr>
                <a:t>I.M.</a:t>
              </a:r>
            </a:p>
            <a:p>
              <a:pPr algn="ctr" eaLnBrk="1" hangingPunct="1">
                <a:spcBef>
                  <a:spcPct val="0"/>
                </a:spcBef>
                <a:buFont typeface="Wingdings" pitchFamily="2" charset="2"/>
                <a:buNone/>
              </a:pPr>
              <a:r>
                <a:rPr lang="it-IT" altLang="it-IT" sz="1400" b="1" dirty="0">
                  <a:latin typeface="Arial" charset="0"/>
                </a:rPr>
                <a:t>forza di mantenimento</a:t>
              </a:r>
            </a:p>
          </p:txBody>
        </p:sp>
        <p:sp>
          <p:nvSpPr>
            <p:cNvPr id="18" name="Text Box 16"/>
            <p:cNvSpPr txBox="1">
              <a:spLocks noChangeArrowheads="1"/>
            </p:cNvSpPr>
            <p:nvPr/>
          </p:nvSpPr>
          <p:spPr bwMode="auto">
            <a:xfrm>
              <a:off x="1927" y="3430"/>
              <a:ext cx="22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 typeface="Wingdings" pitchFamily="2" charset="2"/>
                <a:buNone/>
              </a:pPr>
              <a:r>
                <a:rPr lang="it-IT" altLang="it-IT" sz="1400">
                  <a:latin typeface="Arial" charset="0"/>
                </a:rPr>
                <a:t>=</a:t>
              </a:r>
            </a:p>
          </p:txBody>
        </p:sp>
        <p:grpSp>
          <p:nvGrpSpPr>
            <p:cNvPr id="19" name="Group 20"/>
            <p:cNvGrpSpPr>
              <a:grpSpLocks/>
            </p:cNvGrpSpPr>
            <p:nvPr/>
          </p:nvGrpSpPr>
          <p:grpSpPr bwMode="auto">
            <a:xfrm>
              <a:off x="2245" y="3293"/>
              <a:ext cx="2087" cy="460"/>
              <a:chOff x="3016" y="3249"/>
              <a:chExt cx="2087" cy="460"/>
            </a:xfrm>
          </p:grpSpPr>
          <p:sp>
            <p:nvSpPr>
              <p:cNvPr id="20" name="Text Box 18"/>
              <p:cNvSpPr txBox="1">
                <a:spLocks noChangeArrowheads="1"/>
              </p:cNvSpPr>
              <p:nvPr/>
            </p:nvSpPr>
            <p:spPr bwMode="auto">
              <a:xfrm>
                <a:off x="3016" y="3249"/>
                <a:ext cx="2087" cy="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 typeface="Wingdings" pitchFamily="2" charset="2"/>
                  <a:buNone/>
                </a:pPr>
                <a:r>
                  <a:rPr lang="it-IT" altLang="it-IT" sz="1400">
                    <a:latin typeface="Arial" charset="0"/>
                  </a:rPr>
                  <a:t>forza di mantenimento misurata</a:t>
                </a:r>
              </a:p>
              <a:p>
                <a:pPr algn="ctr" eaLnBrk="1" hangingPunct="1">
                  <a:spcBef>
                    <a:spcPct val="0"/>
                  </a:spcBef>
                  <a:buFont typeface="Wingdings" pitchFamily="2" charset="2"/>
                  <a:buNone/>
                </a:pPr>
                <a:endParaRPr lang="it-IT" altLang="it-IT" sz="1400">
                  <a:latin typeface="Arial" charset="0"/>
                </a:endParaRPr>
              </a:p>
              <a:p>
                <a:pPr algn="ctr" eaLnBrk="1" hangingPunct="1">
                  <a:spcBef>
                    <a:spcPct val="0"/>
                  </a:spcBef>
                  <a:buFont typeface="Wingdings" pitchFamily="2" charset="2"/>
                  <a:buNone/>
                </a:pPr>
                <a:r>
                  <a:rPr lang="it-IT" altLang="it-IT" sz="1400">
                    <a:latin typeface="Arial" charset="0"/>
                  </a:rPr>
                  <a:t>forza di mantenimento raccomandata</a:t>
                </a:r>
              </a:p>
            </p:txBody>
          </p:sp>
          <p:sp>
            <p:nvSpPr>
              <p:cNvPr id="21" name="Line 19"/>
              <p:cNvSpPr>
                <a:spLocks noChangeShapeType="1"/>
              </p:cNvSpPr>
              <p:nvPr/>
            </p:nvSpPr>
            <p:spPr bwMode="auto">
              <a:xfrm>
                <a:off x="3061" y="3475"/>
                <a:ext cx="20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grpSp>
      </p:grpSp>
      <p:sp>
        <p:nvSpPr>
          <p:cNvPr id="22" name="Rectangle 22"/>
          <p:cNvSpPr>
            <a:spLocks noChangeArrowheads="1"/>
          </p:cNvSpPr>
          <p:nvPr/>
        </p:nvSpPr>
        <p:spPr bwMode="auto">
          <a:xfrm>
            <a:off x="1191419" y="3866623"/>
            <a:ext cx="4608513" cy="935038"/>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just" eaLnBrk="0" fontAlgn="base" hangingPunct="0">
              <a:spcBef>
                <a:spcPct val="50000"/>
              </a:spcBef>
              <a:spcAft>
                <a:spcPct val="0"/>
              </a:spcAft>
              <a:buFont typeface="Wingdings" pitchFamily="2" charset="2"/>
              <a:defRPr sz="1400">
                <a:solidFill>
                  <a:schemeClr val="tx1"/>
                </a:solidFill>
                <a:latin typeface="Arial" charset="0"/>
              </a:defRPr>
            </a:lvl6pPr>
            <a:lvl7pPr marL="2971800" indent="-228600" algn="just" eaLnBrk="0" fontAlgn="base" hangingPunct="0">
              <a:spcBef>
                <a:spcPct val="50000"/>
              </a:spcBef>
              <a:spcAft>
                <a:spcPct val="0"/>
              </a:spcAft>
              <a:buFont typeface="Wingdings" pitchFamily="2" charset="2"/>
              <a:defRPr sz="1400">
                <a:solidFill>
                  <a:schemeClr val="tx1"/>
                </a:solidFill>
                <a:latin typeface="Arial" charset="0"/>
              </a:defRPr>
            </a:lvl7pPr>
            <a:lvl8pPr marL="3429000" indent="-228600" algn="just" eaLnBrk="0" fontAlgn="base" hangingPunct="0">
              <a:spcBef>
                <a:spcPct val="50000"/>
              </a:spcBef>
              <a:spcAft>
                <a:spcPct val="0"/>
              </a:spcAft>
              <a:buFont typeface="Wingdings" pitchFamily="2" charset="2"/>
              <a:defRPr sz="1400">
                <a:solidFill>
                  <a:schemeClr val="tx1"/>
                </a:solidFill>
                <a:latin typeface="Arial" charset="0"/>
              </a:defRPr>
            </a:lvl8pPr>
            <a:lvl9pPr marL="3886200" indent="-228600" algn="just" eaLnBrk="0" fontAlgn="base" hangingPunct="0">
              <a:spcBef>
                <a:spcPct val="50000"/>
              </a:spcBef>
              <a:spcAft>
                <a:spcPct val="0"/>
              </a:spcAft>
              <a:buFont typeface="Wingdings" pitchFamily="2" charset="2"/>
              <a:defRPr sz="1400">
                <a:solidFill>
                  <a:schemeClr val="tx1"/>
                </a:solidFill>
                <a:latin typeface="Arial" charset="0"/>
              </a:defRPr>
            </a:lvl9pPr>
          </a:lstStyle>
          <a:p>
            <a:pPr eaLnBrk="1" hangingPunct="1"/>
            <a:endParaRPr lang="it-IT" altLang="it-IT"/>
          </a:p>
        </p:txBody>
      </p:sp>
      <p:sp>
        <p:nvSpPr>
          <p:cNvPr id="23" name="Rectangle 23"/>
          <p:cNvSpPr>
            <a:spLocks noChangeArrowheads="1"/>
          </p:cNvSpPr>
          <p:nvPr/>
        </p:nvSpPr>
        <p:spPr bwMode="auto">
          <a:xfrm>
            <a:off x="1191419" y="5090586"/>
            <a:ext cx="6121400" cy="935037"/>
          </a:xfrm>
          <a:prstGeom prst="rect">
            <a:avLst/>
          </a:prstGeom>
          <a:noFill/>
          <a:ln w="19050" algn="ctr">
            <a:solidFill>
              <a:srgbClr val="00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just" eaLnBrk="0" fontAlgn="base" hangingPunct="0">
              <a:spcBef>
                <a:spcPct val="50000"/>
              </a:spcBef>
              <a:spcAft>
                <a:spcPct val="0"/>
              </a:spcAft>
              <a:buFont typeface="Wingdings" pitchFamily="2" charset="2"/>
              <a:defRPr sz="1400">
                <a:solidFill>
                  <a:schemeClr val="tx1"/>
                </a:solidFill>
                <a:latin typeface="Arial" charset="0"/>
              </a:defRPr>
            </a:lvl6pPr>
            <a:lvl7pPr marL="2971800" indent="-228600" algn="just" eaLnBrk="0" fontAlgn="base" hangingPunct="0">
              <a:spcBef>
                <a:spcPct val="50000"/>
              </a:spcBef>
              <a:spcAft>
                <a:spcPct val="0"/>
              </a:spcAft>
              <a:buFont typeface="Wingdings" pitchFamily="2" charset="2"/>
              <a:defRPr sz="1400">
                <a:solidFill>
                  <a:schemeClr val="tx1"/>
                </a:solidFill>
                <a:latin typeface="Arial" charset="0"/>
              </a:defRPr>
            </a:lvl7pPr>
            <a:lvl8pPr marL="3429000" indent="-228600" algn="just" eaLnBrk="0" fontAlgn="base" hangingPunct="0">
              <a:spcBef>
                <a:spcPct val="50000"/>
              </a:spcBef>
              <a:spcAft>
                <a:spcPct val="0"/>
              </a:spcAft>
              <a:buFont typeface="Wingdings" pitchFamily="2" charset="2"/>
              <a:defRPr sz="1400">
                <a:solidFill>
                  <a:schemeClr val="tx1"/>
                </a:solidFill>
                <a:latin typeface="Arial" charset="0"/>
              </a:defRPr>
            </a:lvl8pPr>
            <a:lvl9pPr marL="3886200" indent="-228600" algn="just" eaLnBrk="0" fontAlgn="base" hangingPunct="0">
              <a:spcBef>
                <a:spcPct val="50000"/>
              </a:spcBef>
              <a:spcAft>
                <a:spcPct val="0"/>
              </a:spcAft>
              <a:buFont typeface="Wingdings" pitchFamily="2" charset="2"/>
              <a:defRPr sz="1400">
                <a:solidFill>
                  <a:schemeClr val="tx1"/>
                </a:solidFill>
                <a:latin typeface="Arial" charset="0"/>
              </a:defRPr>
            </a:lvl9pPr>
          </a:lstStyle>
          <a:p>
            <a:pPr eaLnBrk="1" hangingPunct="1"/>
            <a:endParaRPr lang="it-IT" altLang="it-IT"/>
          </a:p>
        </p:txBody>
      </p:sp>
    </p:spTree>
    <p:extLst>
      <p:ext uri="{BB962C8B-B14F-4D97-AF65-F5344CB8AC3E}">
        <p14:creationId xmlns:p14="http://schemas.microsoft.com/office/powerpoint/2010/main" val="2514015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531" y="182737"/>
            <a:ext cx="7886700" cy="581174"/>
          </a:xfrm>
        </p:spPr>
        <p:txBody>
          <a:bodyPr vert="horz" lIns="91440" tIns="45720" rIns="91440" bIns="45720" rtlCol="0" anchor="ctr">
            <a:normAutofit/>
          </a:bodyPr>
          <a:lstStyle/>
          <a:p>
            <a:r>
              <a:rPr lang="it-IT" dirty="0">
                <a:latin typeface="+mn-lt"/>
              </a:rPr>
              <a:t>La valutazione del rischio</a:t>
            </a:r>
          </a:p>
        </p:txBody>
      </p:sp>
      <p:sp>
        <p:nvSpPr>
          <p:cNvPr id="6" name="Titolo 1"/>
          <p:cNvSpPr>
            <a:spLocks/>
          </p:cNvSpPr>
          <p:nvPr/>
        </p:nvSpPr>
        <p:spPr bwMode="auto">
          <a:xfrm>
            <a:off x="176731" y="901177"/>
            <a:ext cx="8135937"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it-IT" altLang="it-IT" sz="2000" b="1" dirty="0" smtClean="0">
                <a:latin typeface="+mn-lt"/>
              </a:rPr>
              <a:t>TRASPORTO, TRAINO E SPINTA</a:t>
            </a:r>
            <a:endParaRPr lang="it-IT" altLang="it-IT" sz="2000" b="1" dirty="0">
              <a:latin typeface="+mn-lt"/>
            </a:endParaRPr>
          </a:p>
        </p:txBody>
      </p:sp>
      <p:sp>
        <p:nvSpPr>
          <p:cNvPr id="24" name="Text Box 5"/>
          <p:cNvSpPr txBox="1">
            <a:spLocks noChangeArrowheads="1"/>
          </p:cNvSpPr>
          <p:nvPr/>
        </p:nvSpPr>
        <p:spPr bwMode="auto">
          <a:xfrm>
            <a:off x="354531" y="1357319"/>
            <a:ext cx="748982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it-IT" altLang="it-IT" sz="1600" dirty="0">
                <a:latin typeface="+mn-lt"/>
                <a:cs typeface="Tahoma" pitchFamily="34" charset="0"/>
              </a:rPr>
              <a:t>E’ necessario eseguire DUE misure:</a:t>
            </a:r>
          </a:p>
          <a:p>
            <a:pPr algn="just" eaLnBrk="1" hangingPunct="1">
              <a:spcBef>
                <a:spcPct val="50000"/>
              </a:spcBef>
              <a:buFont typeface="Wingdings" pitchFamily="2" charset="2"/>
              <a:buChar char="Ø"/>
            </a:pPr>
            <a:r>
              <a:rPr lang="it-IT" altLang="it-IT" sz="1600" dirty="0">
                <a:latin typeface="+mn-lt"/>
                <a:cs typeface="Tahoma" pitchFamily="34" charset="0"/>
              </a:rPr>
              <a:t> all’inizio della </a:t>
            </a:r>
            <a:r>
              <a:rPr lang="it-IT" altLang="it-IT" sz="1600" b="1" dirty="0">
                <a:latin typeface="+mn-lt"/>
                <a:cs typeface="Tahoma" pitchFamily="34" charset="0"/>
              </a:rPr>
              <a:t>prima applicazione di forza</a:t>
            </a:r>
            <a:r>
              <a:rPr lang="it-IT" altLang="it-IT" sz="1600" dirty="0">
                <a:latin typeface="+mn-lt"/>
                <a:cs typeface="Tahoma" pitchFamily="34" charset="0"/>
              </a:rPr>
              <a:t> per vincere l’inerzia </a:t>
            </a:r>
            <a:r>
              <a:rPr lang="it-IT" altLang="it-IT" sz="1600" b="1" i="1" dirty="0">
                <a:latin typeface="+mn-lt"/>
                <a:cs typeface="Tahoma" pitchFamily="34" charset="0"/>
              </a:rPr>
              <a:t>(Forza INIZIALE)</a:t>
            </a:r>
          </a:p>
          <a:p>
            <a:pPr algn="just" eaLnBrk="1" hangingPunct="1">
              <a:spcBef>
                <a:spcPct val="50000"/>
              </a:spcBef>
              <a:buFont typeface="Wingdings" pitchFamily="2" charset="2"/>
              <a:buChar char="Ø"/>
            </a:pPr>
            <a:r>
              <a:rPr lang="it-IT" altLang="it-IT" sz="1600" dirty="0">
                <a:latin typeface="+mn-lt"/>
                <a:cs typeface="Tahoma" pitchFamily="34" charset="0"/>
              </a:rPr>
              <a:t> durante il mantenimento del movimento </a:t>
            </a:r>
            <a:r>
              <a:rPr lang="it-IT" altLang="it-IT" sz="1600" b="1" i="1" dirty="0">
                <a:latin typeface="+mn-lt"/>
                <a:cs typeface="Tahoma" pitchFamily="34" charset="0"/>
              </a:rPr>
              <a:t>(Forza di MANTENIMENTO)</a:t>
            </a:r>
          </a:p>
          <a:p>
            <a:pPr algn="just" eaLnBrk="1" hangingPunct="1">
              <a:spcBef>
                <a:spcPct val="50000"/>
              </a:spcBef>
              <a:buFont typeface="Wingdings" pitchFamily="2" charset="2"/>
              <a:buChar char="Ø"/>
            </a:pPr>
            <a:endParaRPr lang="it-IT" altLang="it-IT" sz="1600" b="1" dirty="0">
              <a:latin typeface="+mn-lt"/>
              <a:cs typeface="Tahoma" pitchFamily="34" charset="0"/>
            </a:endParaRPr>
          </a:p>
          <a:p>
            <a:pPr algn="just" eaLnBrk="1" hangingPunct="1">
              <a:spcBef>
                <a:spcPct val="50000"/>
              </a:spcBef>
              <a:buFont typeface="Wingdings" pitchFamily="2" charset="2"/>
              <a:buNone/>
            </a:pPr>
            <a:r>
              <a:rPr lang="it-IT" altLang="it-IT" sz="1600" dirty="0">
                <a:latin typeface="+mn-lt"/>
                <a:cs typeface="Tahoma" pitchFamily="34" charset="0"/>
              </a:rPr>
              <a:t>Le forze di traino e/o spinta vanno misurate con dinamometro da applicare al carrello o all’oggetto da movimentare.</a:t>
            </a:r>
          </a:p>
          <a:p>
            <a:pPr algn="just" eaLnBrk="1" hangingPunct="1">
              <a:spcBef>
                <a:spcPct val="50000"/>
              </a:spcBef>
              <a:buFont typeface="Wingdings" pitchFamily="2" charset="2"/>
              <a:buNone/>
            </a:pPr>
            <a:endParaRPr lang="it-IT" altLang="it-IT" sz="1600" dirty="0">
              <a:latin typeface="+mn-lt"/>
              <a:cs typeface="Tahoma" pitchFamily="34" charset="0"/>
            </a:endParaRPr>
          </a:p>
          <a:p>
            <a:pPr algn="just" eaLnBrk="1" hangingPunct="1">
              <a:spcBef>
                <a:spcPct val="50000"/>
              </a:spcBef>
              <a:buFont typeface="Wingdings" pitchFamily="2" charset="2"/>
              <a:buNone/>
            </a:pPr>
            <a:r>
              <a:rPr lang="it-IT" altLang="it-IT" sz="1200" i="1" dirty="0">
                <a:latin typeface="+mn-lt"/>
                <a:cs typeface="Tahoma" pitchFamily="34" charset="0"/>
              </a:rPr>
              <a:t>L’uso del dinamometro richiede alcune cautele:</a:t>
            </a:r>
          </a:p>
          <a:p>
            <a:pPr algn="just" eaLnBrk="1" hangingPunct="1">
              <a:spcBef>
                <a:spcPct val="50000"/>
              </a:spcBef>
              <a:buFontTx/>
              <a:buChar char="-"/>
            </a:pPr>
            <a:r>
              <a:rPr lang="it-IT" altLang="it-IT" sz="1200" i="1" dirty="0">
                <a:latin typeface="+mn-lt"/>
                <a:cs typeface="Tahoma" pitchFamily="34" charset="0"/>
              </a:rPr>
              <a:t> nell’applicazione del dinamometro all’oggetto da muovere, creare punti di aggancio possibilmente “a barra” e non puntiformi, onde evitare distorsioni delle misure</a:t>
            </a:r>
          </a:p>
          <a:p>
            <a:pPr algn="just" eaLnBrk="1" hangingPunct="1">
              <a:spcBef>
                <a:spcPct val="50000"/>
              </a:spcBef>
              <a:buFontTx/>
              <a:buChar char="-"/>
            </a:pPr>
            <a:r>
              <a:rPr lang="it-IT" altLang="it-IT" sz="1200" i="1" dirty="0">
                <a:latin typeface="+mn-lt"/>
                <a:cs typeface="Tahoma" pitchFamily="34" charset="0"/>
              </a:rPr>
              <a:t> specie per le misure di Forza Iniziale, eseguire le misure tirando o spingendo molto lentamente</a:t>
            </a:r>
          </a:p>
          <a:p>
            <a:pPr algn="just" eaLnBrk="1" hangingPunct="1">
              <a:spcBef>
                <a:spcPct val="50000"/>
              </a:spcBef>
              <a:buFontTx/>
              <a:buChar char="-"/>
            </a:pPr>
            <a:r>
              <a:rPr lang="it-IT" altLang="it-IT" sz="1200" i="1" dirty="0">
                <a:latin typeface="+mn-lt"/>
                <a:cs typeface="Tahoma" pitchFamily="34" charset="0"/>
              </a:rPr>
              <a:t> eseguire più di una misura nello stesso punto di rilievo ed utilizzare il risultato “modale”</a:t>
            </a:r>
          </a:p>
          <a:p>
            <a:pPr algn="just" eaLnBrk="1" hangingPunct="1">
              <a:spcBef>
                <a:spcPct val="50000"/>
              </a:spcBef>
              <a:buFontTx/>
              <a:buChar char="-"/>
            </a:pPr>
            <a:r>
              <a:rPr lang="it-IT" altLang="it-IT" sz="1200" i="1" dirty="0">
                <a:latin typeface="+mn-lt"/>
                <a:cs typeface="Tahoma" pitchFamily="34" charset="0"/>
              </a:rPr>
              <a:t> applicare il dinamometro e la forza necessaria per ottenere la misura lungo una traiettoria orizzontale</a:t>
            </a:r>
          </a:p>
          <a:p>
            <a:pPr algn="just" eaLnBrk="1" hangingPunct="1">
              <a:spcBef>
                <a:spcPct val="50000"/>
              </a:spcBef>
              <a:buFont typeface="Wingdings" pitchFamily="2" charset="2"/>
              <a:buNone/>
            </a:pPr>
            <a:r>
              <a:rPr lang="it-IT" altLang="it-IT" sz="1200" dirty="0">
                <a:latin typeface="+mn-lt"/>
              </a:rPr>
              <a:t>- </a:t>
            </a:r>
            <a:r>
              <a:rPr lang="it-IT" altLang="it-IT" sz="1200" i="1" dirty="0">
                <a:latin typeface="+mn-lt"/>
              </a:rPr>
              <a:t>eseguire nuovi rilievi ai cambi di direzione del carrello (es.: curva)</a:t>
            </a:r>
          </a:p>
          <a:p>
            <a:pPr algn="just" eaLnBrk="1" hangingPunct="1">
              <a:spcBef>
                <a:spcPct val="50000"/>
              </a:spcBef>
              <a:buFont typeface="Wingdings" pitchFamily="2" charset="2"/>
              <a:buNone/>
            </a:pPr>
            <a:r>
              <a:rPr lang="it-IT" altLang="it-IT" sz="1200" i="1" dirty="0">
                <a:latin typeface="+mn-lt"/>
              </a:rPr>
              <a:t>- eseguire nuovi rilievi ai cambi del tipo di pavimentazione o di pendenza</a:t>
            </a:r>
          </a:p>
        </p:txBody>
      </p:sp>
    </p:spTree>
    <p:extLst>
      <p:ext uri="{BB962C8B-B14F-4D97-AF65-F5344CB8AC3E}">
        <p14:creationId xmlns:p14="http://schemas.microsoft.com/office/powerpoint/2010/main" val="1018667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531" y="182737"/>
            <a:ext cx="7886700" cy="581174"/>
          </a:xfrm>
        </p:spPr>
        <p:txBody>
          <a:bodyPr vert="horz" lIns="91440" tIns="45720" rIns="91440" bIns="45720" rtlCol="0" anchor="ctr">
            <a:normAutofit/>
          </a:bodyPr>
          <a:lstStyle/>
          <a:p>
            <a:r>
              <a:rPr lang="it-IT" dirty="0">
                <a:latin typeface="+mn-lt"/>
              </a:rPr>
              <a:t>La valutazione del rischio</a:t>
            </a:r>
          </a:p>
        </p:txBody>
      </p:sp>
      <p:sp>
        <p:nvSpPr>
          <p:cNvPr id="6" name="Titolo 1"/>
          <p:cNvSpPr>
            <a:spLocks/>
          </p:cNvSpPr>
          <p:nvPr/>
        </p:nvSpPr>
        <p:spPr bwMode="auto">
          <a:xfrm>
            <a:off x="176731" y="901177"/>
            <a:ext cx="8135937"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it-IT" altLang="it-IT" sz="2000" b="1" dirty="0" smtClean="0">
                <a:latin typeface="+mn-lt"/>
              </a:rPr>
              <a:t>TRASPORTO, TRAINO E SPINTA</a:t>
            </a:r>
            <a:endParaRPr lang="it-IT" altLang="it-IT" sz="2000" b="1" dirty="0">
              <a:latin typeface="+mn-lt"/>
            </a:endParaRPr>
          </a:p>
        </p:txBody>
      </p:sp>
      <p:graphicFrame>
        <p:nvGraphicFramePr>
          <p:cNvPr id="5" name="Group 35"/>
          <p:cNvGraphicFramePr>
            <a:graphicFrameLocks noGrp="1"/>
          </p:cNvGraphicFramePr>
          <p:nvPr>
            <p:extLst>
              <p:ext uri="{D42A27DB-BD31-4B8C-83A1-F6EECF244321}">
                <p14:modId xmlns:p14="http://schemas.microsoft.com/office/powerpoint/2010/main" val="4185643996"/>
              </p:ext>
            </p:extLst>
          </p:nvPr>
        </p:nvGraphicFramePr>
        <p:xfrm>
          <a:off x="3377130" y="3341471"/>
          <a:ext cx="4935538" cy="2592388"/>
        </p:xfrm>
        <a:graphic>
          <a:graphicData uri="http://schemas.openxmlformats.org/drawingml/2006/table">
            <a:tbl>
              <a:tblPr/>
              <a:tblGrid>
                <a:gridCol w="1014413"/>
                <a:gridCol w="1420812"/>
                <a:gridCol w="2500313"/>
              </a:tblGrid>
              <a:tr h="396924">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1"/>
                          </a:solidFill>
                          <a:effectLst/>
                          <a:latin typeface="Arial" charset="0"/>
                        </a:rPr>
                        <a:t>Valori di LI</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1"/>
                          </a:solidFill>
                          <a:effectLst/>
                          <a:latin typeface="Arial" charset="0"/>
                        </a:rPr>
                        <a:t>Livello di esposizione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chemeClr val="tx1"/>
                          </a:solidFill>
                          <a:effectLst/>
                          <a:latin typeface="Arial" charset="0"/>
                        </a:rPr>
                        <a:t>Conseguenze</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91">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00CC00"/>
                          </a:solidFill>
                          <a:effectLst/>
                          <a:latin typeface="Arial" charset="0"/>
                          <a:cs typeface="Arial" charset="0"/>
                        </a:rPr>
                        <a:t>LI ≤ 0,85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00CC00"/>
                          </a:solidFill>
                          <a:effectLst/>
                          <a:latin typeface="Arial" charset="0"/>
                          <a:cs typeface="Arial" charset="0"/>
                        </a:rPr>
                        <a:t>AREA VERDE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00CC00"/>
                          </a:solidFill>
                          <a:effectLst/>
                          <a:latin typeface="Arial" charset="0"/>
                        </a:rPr>
                        <a:t>Rischio assente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0" i="0" u="none" strike="noStrike" cap="none" normalizeH="0" baseline="0" dirty="0" smtClean="0">
                          <a:ln>
                            <a:noFill/>
                          </a:ln>
                          <a:solidFill>
                            <a:schemeClr val="tx1"/>
                          </a:solidFill>
                          <a:effectLst/>
                          <a:latin typeface="Arial" charset="0"/>
                        </a:rPr>
                        <a:t>Nessun provvedimento</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180">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FF00"/>
                          </a:solidFill>
                          <a:effectLst/>
                          <a:latin typeface="Arial" charset="0"/>
                        </a:rPr>
                        <a:t>0,85 &lt; LI &lt; 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FF00"/>
                          </a:solidFill>
                          <a:effectLst/>
                          <a:latin typeface="Arial" charset="0"/>
                        </a:rPr>
                        <a:t>AREA GIALLA</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rgbClr val="FFFF00"/>
                          </a:solidFill>
                          <a:effectLst/>
                          <a:latin typeface="Arial" charset="0"/>
                        </a:rPr>
                        <a:t>Rischio borderline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1"/>
                          </a:solidFill>
                          <a:effectLst/>
                          <a:latin typeface="Arial" charset="0"/>
                        </a:rPr>
                        <a:t>Tenere sotto controllo</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93">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0000"/>
                          </a:solidFill>
                          <a:effectLst/>
                          <a:latin typeface="Arial" charset="0"/>
                        </a:rPr>
                        <a:t>LI &lt; 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0000"/>
                          </a:solidFill>
                          <a:effectLst/>
                          <a:latin typeface="Arial" charset="0"/>
                        </a:rPr>
                        <a:t>AREA ROSSA</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1" u="none" strike="noStrike" cap="none" normalizeH="0" baseline="0" smtClean="0">
                          <a:ln>
                            <a:noFill/>
                          </a:ln>
                          <a:solidFill>
                            <a:srgbClr val="FF0000"/>
                          </a:solidFill>
                          <a:effectLst/>
                          <a:latin typeface="Arial" charset="0"/>
                        </a:rPr>
                        <a:t>Rischio PRESENTE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1"/>
                          </a:solidFill>
                          <a:effectLst/>
                          <a:latin typeface="Arial" charset="0"/>
                        </a:rPr>
                        <a:t>Riprogettare con le priorità indicate dal livello di rischio misurato</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31"/>
          <p:cNvSpPr txBox="1">
            <a:spLocks noChangeArrowheads="1"/>
          </p:cNvSpPr>
          <p:nvPr/>
        </p:nvSpPr>
        <p:spPr bwMode="auto">
          <a:xfrm>
            <a:off x="465668" y="3798671"/>
            <a:ext cx="2514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latin typeface="+mn-lt"/>
              </a:rPr>
              <a:t>Per ogni livello di rischio calcolato, viene determinato il conseguente comportamento in funzione preventiva.</a:t>
            </a:r>
          </a:p>
        </p:txBody>
      </p:sp>
      <p:sp>
        <p:nvSpPr>
          <p:cNvPr id="8" name="Text Box 32"/>
          <p:cNvSpPr txBox="1">
            <a:spLocks noChangeArrowheads="1"/>
          </p:cNvSpPr>
          <p:nvPr/>
        </p:nvSpPr>
        <p:spPr bwMode="auto">
          <a:xfrm>
            <a:off x="267218" y="1274247"/>
            <a:ext cx="83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800" b="1" dirty="0">
                <a:solidFill>
                  <a:schemeClr val="tx2">
                    <a:lumMod val="50000"/>
                  </a:schemeClr>
                </a:solidFill>
                <a:latin typeface="+mn-lt"/>
              </a:rPr>
              <a:t>Indicatori di Rischio (Indice di Movimentazione) </a:t>
            </a:r>
          </a:p>
        </p:txBody>
      </p:sp>
      <p:grpSp>
        <p:nvGrpSpPr>
          <p:cNvPr id="9" name="Group 36"/>
          <p:cNvGrpSpPr>
            <a:grpSpLocks/>
          </p:cNvGrpSpPr>
          <p:nvPr/>
        </p:nvGrpSpPr>
        <p:grpSpPr bwMode="auto">
          <a:xfrm>
            <a:off x="805392" y="1861607"/>
            <a:ext cx="7273925" cy="1201738"/>
            <a:chOff x="158" y="890"/>
            <a:chExt cx="4582" cy="757"/>
          </a:xfrm>
        </p:grpSpPr>
        <p:sp>
          <p:nvSpPr>
            <p:cNvPr id="10" name="Text Box 33"/>
            <p:cNvSpPr txBox="1">
              <a:spLocks noChangeArrowheads="1"/>
            </p:cNvSpPr>
            <p:nvPr/>
          </p:nvSpPr>
          <p:spPr bwMode="auto">
            <a:xfrm>
              <a:off x="158" y="890"/>
              <a:ext cx="1180" cy="7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1800" b="1" dirty="0">
                  <a:solidFill>
                    <a:srgbClr val="00CC00"/>
                  </a:solidFill>
                  <a:latin typeface="Arial" charset="0"/>
                </a:rPr>
                <a:t>fino a 0,85</a:t>
              </a:r>
            </a:p>
            <a:p>
              <a:pPr eaLnBrk="1" hangingPunct="1">
                <a:spcBef>
                  <a:spcPct val="50000"/>
                </a:spcBef>
                <a:buFontTx/>
                <a:buNone/>
              </a:pPr>
              <a:r>
                <a:rPr lang="it-IT" altLang="it-IT" sz="1800" b="1" dirty="0">
                  <a:solidFill>
                    <a:srgbClr val="FFFF00"/>
                  </a:solidFill>
                  <a:latin typeface="Arial" charset="0"/>
                </a:rPr>
                <a:t>da 0,86 a 1,0</a:t>
              </a:r>
            </a:p>
            <a:p>
              <a:pPr eaLnBrk="1" hangingPunct="1">
                <a:spcBef>
                  <a:spcPct val="50000"/>
                </a:spcBef>
                <a:buFontTx/>
                <a:buNone/>
              </a:pPr>
              <a:r>
                <a:rPr lang="it-IT" altLang="it-IT" sz="1800" b="1" dirty="0">
                  <a:solidFill>
                    <a:srgbClr val="FF0000"/>
                  </a:solidFill>
                  <a:latin typeface="Arial" charset="0"/>
                </a:rPr>
                <a:t>oltre 1,0</a:t>
              </a:r>
            </a:p>
          </p:txBody>
        </p:sp>
        <p:sp>
          <p:nvSpPr>
            <p:cNvPr id="11" name="Text Box 34"/>
            <p:cNvSpPr txBox="1">
              <a:spLocks noChangeArrowheads="1"/>
            </p:cNvSpPr>
            <p:nvPr/>
          </p:nvSpPr>
          <p:spPr bwMode="auto">
            <a:xfrm>
              <a:off x="1383" y="890"/>
              <a:ext cx="3357" cy="7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1800" b="1" dirty="0">
                  <a:solidFill>
                    <a:srgbClr val="00CC00"/>
                  </a:solidFill>
                  <a:latin typeface="Arial" charset="0"/>
                </a:rPr>
                <a:t>FASCIA VERDE</a:t>
              </a:r>
              <a:r>
                <a:rPr lang="it-IT" altLang="it-IT" sz="1800" b="1" dirty="0">
                  <a:latin typeface="Arial" charset="0"/>
                </a:rPr>
                <a:t>	   </a:t>
              </a:r>
              <a:r>
                <a:rPr lang="it-IT" altLang="it-IT" sz="1400" b="1" dirty="0">
                  <a:latin typeface="Arial" charset="0"/>
                </a:rPr>
                <a:t>rischio assente</a:t>
              </a:r>
            </a:p>
            <a:p>
              <a:pPr eaLnBrk="1" hangingPunct="1">
                <a:spcBef>
                  <a:spcPct val="50000"/>
                </a:spcBef>
                <a:buFontTx/>
                <a:buNone/>
              </a:pPr>
              <a:r>
                <a:rPr lang="it-IT" altLang="it-IT" sz="1800" b="1" dirty="0">
                  <a:solidFill>
                    <a:srgbClr val="FFFF00"/>
                  </a:solidFill>
                  <a:latin typeface="Arial" charset="0"/>
                </a:rPr>
                <a:t>FASCIA GIALLA</a:t>
              </a:r>
              <a:r>
                <a:rPr lang="it-IT" altLang="it-IT" sz="1800" b="1" dirty="0">
                  <a:latin typeface="Arial" charset="0"/>
                </a:rPr>
                <a:t>	   </a:t>
              </a:r>
              <a:r>
                <a:rPr lang="it-IT" altLang="it-IT" sz="1400" b="1" dirty="0">
                  <a:latin typeface="Arial" charset="0"/>
                </a:rPr>
                <a:t>rischio borderline</a:t>
              </a:r>
            </a:p>
            <a:p>
              <a:pPr eaLnBrk="1" hangingPunct="1">
                <a:spcBef>
                  <a:spcPct val="50000"/>
                </a:spcBef>
                <a:buFontTx/>
                <a:buNone/>
              </a:pPr>
              <a:r>
                <a:rPr lang="it-IT" altLang="it-IT" sz="1800" b="1" dirty="0">
                  <a:solidFill>
                    <a:srgbClr val="FF0000"/>
                  </a:solidFill>
                  <a:latin typeface="Arial" charset="0"/>
                </a:rPr>
                <a:t>FASCIA ROSSA</a:t>
              </a:r>
              <a:r>
                <a:rPr lang="it-IT" altLang="it-IT" sz="1800" b="1" dirty="0">
                  <a:latin typeface="Arial" charset="0"/>
                </a:rPr>
                <a:t>	   </a:t>
              </a:r>
              <a:r>
                <a:rPr lang="it-IT" altLang="it-IT" sz="1400" b="1" dirty="0">
                  <a:latin typeface="Arial" charset="0"/>
                </a:rPr>
                <a:t>rischio presente</a:t>
              </a:r>
            </a:p>
          </p:txBody>
        </p:sp>
      </p:grpSp>
    </p:spTree>
    <p:extLst>
      <p:ext uri="{BB962C8B-B14F-4D97-AF65-F5344CB8AC3E}">
        <p14:creationId xmlns:p14="http://schemas.microsoft.com/office/powerpoint/2010/main" val="1518211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3" name="Segnaposto testo 2"/>
          <p:cNvSpPr>
            <a:spLocks noGrp="1"/>
          </p:cNvSpPr>
          <p:nvPr>
            <p:ph type="body" sz="quarter" idx="10"/>
          </p:nvPr>
        </p:nvSpPr>
        <p:spPr>
          <a:xfrm>
            <a:off x="354266" y="1060795"/>
            <a:ext cx="5970334" cy="3536605"/>
          </a:xfrm>
        </p:spPr>
        <p:txBody>
          <a:bodyPr>
            <a:normAutofit/>
          </a:bodyPr>
          <a:lstStyle/>
          <a:p>
            <a:r>
              <a:rPr lang="it-IT" sz="2400" b="1" dirty="0" smtClean="0">
                <a:solidFill>
                  <a:schemeClr val="tx1"/>
                </a:solidFill>
              </a:rPr>
              <a:t>La valutazione del rischio deve includere</a:t>
            </a:r>
          </a:p>
          <a:p>
            <a:endParaRPr lang="it-IT" sz="2400" b="1" dirty="0">
              <a:solidFill>
                <a:schemeClr val="tx1"/>
              </a:solidFill>
            </a:endParaRPr>
          </a:p>
          <a:p>
            <a:r>
              <a:rPr lang="it-IT" sz="2400" b="1" dirty="0" smtClean="0">
                <a:solidFill>
                  <a:schemeClr val="tx1"/>
                </a:solidFill>
              </a:rPr>
              <a:t>I movimenti ripetitivi</a:t>
            </a:r>
          </a:p>
          <a:p>
            <a:pPr>
              <a:spcBef>
                <a:spcPct val="50000"/>
              </a:spcBef>
            </a:pPr>
            <a:r>
              <a:rPr lang="it-IT" altLang="it-IT" sz="1800" dirty="0">
                <a:solidFill>
                  <a:schemeClr val="tx1"/>
                </a:solidFill>
                <a:latin typeface="Arial" charset="0"/>
              </a:rPr>
              <a:t>Si definisce un lavoro </a:t>
            </a:r>
            <a:r>
              <a:rPr lang="it-IT" altLang="it-IT" sz="1800" i="1" dirty="0">
                <a:solidFill>
                  <a:schemeClr val="tx1"/>
                </a:solidFill>
                <a:latin typeface="Arial" charset="0"/>
              </a:rPr>
              <a:t>RIPETITIVO</a:t>
            </a:r>
            <a:r>
              <a:rPr lang="it-IT" altLang="it-IT" sz="1800" dirty="0">
                <a:solidFill>
                  <a:schemeClr val="tx1"/>
                </a:solidFill>
                <a:latin typeface="Arial" charset="0"/>
              </a:rPr>
              <a:t> quando:</a:t>
            </a:r>
          </a:p>
          <a:p>
            <a:pPr>
              <a:spcBef>
                <a:spcPct val="50000"/>
              </a:spcBef>
              <a:buFont typeface="Wingdings" pitchFamily="2" charset="2"/>
              <a:buChar char="Ø"/>
            </a:pPr>
            <a:r>
              <a:rPr lang="it-IT" altLang="it-IT" dirty="0">
                <a:solidFill>
                  <a:schemeClr val="tx1"/>
                </a:solidFill>
                <a:latin typeface="Arial" charset="0"/>
              </a:rPr>
              <a:t> è caratterizzato da </a:t>
            </a:r>
            <a:r>
              <a:rPr lang="it-IT" altLang="it-IT" b="1" i="1" dirty="0">
                <a:solidFill>
                  <a:schemeClr val="tx1"/>
                </a:solidFill>
                <a:latin typeface="Arial" charset="0"/>
              </a:rPr>
              <a:t>cicli</a:t>
            </a:r>
          </a:p>
          <a:p>
            <a:pPr>
              <a:spcBef>
                <a:spcPct val="50000"/>
              </a:spcBef>
            </a:pPr>
            <a:r>
              <a:rPr lang="it-IT" altLang="it-IT" dirty="0">
                <a:solidFill>
                  <a:schemeClr val="tx1"/>
                </a:solidFill>
                <a:latin typeface="Arial" charset="0"/>
              </a:rPr>
              <a:t>				oppure</a:t>
            </a:r>
          </a:p>
          <a:p>
            <a:pPr>
              <a:spcBef>
                <a:spcPct val="50000"/>
              </a:spcBef>
              <a:buFont typeface="Wingdings" pitchFamily="2" charset="2"/>
              <a:buChar char="Ø"/>
            </a:pPr>
            <a:r>
              <a:rPr lang="it-IT" altLang="it-IT" dirty="0">
                <a:solidFill>
                  <a:schemeClr val="tx1"/>
                </a:solidFill>
                <a:latin typeface="Arial" charset="0"/>
              </a:rPr>
              <a:t> oltre il </a:t>
            </a:r>
            <a:r>
              <a:rPr lang="it-IT" altLang="it-IT" b="1" i="1" dirty="0">
                <a:solidFill>
                  <a:schemeClr val="tx1"/>
                </a:solidFill>
                <a:latin typeface="Arial" charset="0"/>
              </a:rPr>
              <a:t>50% del tempo di ciclo</a:t>
            </a:r>
            <a:r>
              <a:rPr lang="it-IT" altLang="it-IT" dirty="0">
                <a:solidFill>
                  <a:schemeClr val="tx1"/>
                </a:solidFill>
                <a:latin typeface="Arial" charset="0"/>
              </a:rPr>
              <a:t>, indipendentemente</a:t>
            </a:r>
            <a:br>
              <a:rPr lang="it-IT" altLang="it-IT" dirty="0">
                <a:solidFill>
                  <a:schemeClr val="tx1"/>
                </a:solidFill>
                <a:latin typeface="Arial" charset="0"/>
              </a:rPr>
            </a:br>
            <a:r>
              <a:rPr lang="it-IT" altLang="it-IT" dirty="0">
                <a:solidFill>
                  <a:schemeClr val="tx1"/>
                </a:solidFill>
                <a:latin typeface="Arial" charset="0"/>
              </a:rPr>
              <a:t>    dalla durata, è speso compiendo lo stesso gesto</a:t>
            </a:r>
            <a:br>
              <a:rPr lang="it-IT" altLang="it-IT" dirty="0">
                <a:solidFill>
                  <a:schemeClr val="tx1"/>
                </a:solidFill>
                <a:latin typeface="Arial" charset="0"/>
              </a:rPr>
            </a:br>
            <a:r>
              <a:rPr lang="it-IT" altLang="it-IT" dirty="0">
                <a:solidFill>
                  <a:schemeClr val="tx1"/>
                </a:solidFill>
                <a:latin typeface="Arial" charset="0"/>
              </a:rPr>
              <a:t>    lavorativo (o sequenza di gesti)</a:t>
            </a:r>
          </a:p>
          <a:p>
            <a:endParaRPr lang="it-IT" sz="2000" dirty="0">
              <a:solidFill>
                <a:schemeClr val="tx1"/>
              </a:solidFill>
            </a:endParaRPr>
          </a:p>
        </p:txBody>
      </p:sp>
      <p:sp>
        <p:nvSpPr>
          <p:cNvPr id="6" name="Text Box 6"/>
          <p:cNvSpPr txBox="1">
            <a:spLocks noChangeArrowheads="1"/>
          </p:cNvSpPr>
          <p:nvPr/>
        </p:nvSpPr>
        <p:spPr bwMode="auto">
          <a:xfrm>
            <a:off x="823913" y="5055659"/>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b="1" i="1" dirty="0">
                <a:latin typeface="Arial" charset="0"/>
              </a:rPr>
              <a:t>La definizione di “lavoro ripetitivo” </a:t>
            </a:r>
            <a:br>
              <a:rPr lang="it-IT" altLang="it-IT" sz="2000" b="1" i="1" dirty="0">
                <a:latin typeface="Arial" charset="0"/>
              </a:rPr>
            </a:br>
            <a:r>
              <a:rPr lang="it-IT" altLang="it-IT" sz="2000" b="1" i="1" dirty="0" smtClean="0">
                <a:latin typeface="Arial" charset="0"/>
              </a:rPr>
              <a:t>non </a:t>
            </a:r>
            <a:r>
              <a:rPr lang="it-IT" altLang="it-IT" sz="2000" b="1" i="1" dirty="0">
                <a:latin typeface="Arial" charset="0"/>
              </a:rPr>
              <a:t>è sinonimo di presenza di rischio</a:t>
            </a:r>
          </a:p>
        </p:txBody>
      </p:sp>
      <p:pic>
        <p:nvPicPr>
          <p:cNvPr id="8194" name="Picture 2" descr="C:\Users\p.lapalombara\Pictures\omino ingranagg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429" y="1726141"/>
            <a:ext cx="3245498" cy="24309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01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3" name="Segnaposto testo 2"/>
          <p:cNvSpPr>
            <a:spLocks noGrp="1"/>
          </p:cNvSpPr>
          <p:nvPr>
            <p:ph type="body" sz="quarter" idx="10"/>
          </p:nvPr>
        </p:nvSpPr>
        <p:spPr>
          <a:xfrm>
            <a:off x="354266" y="1060795"/>
            <a:ext cx="8408734" cy="4772738"/>
          </a:xfrm>
        </p:spPr>
        <p:txBody>
          <a:bodyPr>
            <a:noAutofit/>
          </a:bodyPr>
          <a:lstStyle/>
          <a:p>
            <a:pPr algn="just">
              <a:lnSpc>
                <a:spcPct val="150000"/>
              </a:lnSpc>
              <a:spcBef>
                <a:spcPct val="50000"/>
              </a:spcBef>
            </a:pPr>
            <a:r>
              <a:rPr lang="it-IT" altLang="it-IT" dirty="0">
                <a:solidFill>
                  <a:schemeClr val="tx1"/>
                </a:solidFill>
              </a:rPr>
              <a:t>Può essere considerato lavoro </a:t>
            </a:r>
            <a:r>
              <a:rPr lang="it-IT" altLang="it-IT" i="1" dirty="0">
                <a:solidFill>
                  <a:schemeClr val="tx1"/>
                </a:solidFill>
              </a:rPr>
              <a:t>RIPETITIVO</a:t>
            </a:r>
            <a:r>
              <a:rPr lang="it-IT" altLang="it-IT" dirty="0">
                <a:solidFill>
                  <a:schemeClr val="tx1"/>
                </a:solidFill>
              </a:rPr>
              <a:t> anche un lavoro che prevede l’esecuzione di cicli (durata inferiore a 30 secondi) e/o l’esecuzione dello stesso tipo di azione tecnica:</a:t>
            </a:r>
          </a:p>
          <a:p>
            <a:pPr algn="just">
              <a:lnSpc>
                <a:spcPct val="150000"/>
              </a:lnSpc>
              <a:spcBef>
                <a:spcPct val="0"/>
              </a:spcBef>
            </a:pPr>
            <a:endParaRPr lang="it-IT" altLang="it-IT" dirty="0">
              <a:solidFill>
                <a:schemeClr val="tx1"/>
              </a:solidFill>
            </a:endParaRPr>
          </a:p>
          <a:p>
            <a:pPr marL="285750" indent="-285750" algn="just">
              <a:lnSpc>
                <a:spcPct val="150000"/>
              </a:lnSpc>
              <a:spcBef>
                <a:spcPct val="50000"/>
              </a:spcBef>
              <a:buFont typeface="Arial" panose="020B0604020202020204" pitchFamily="34" charset="0"/>
              <a:buChar char="•"/>
            </a:pPr>
            <a:r>
              <a:rPr lang="it-IT" altLang="it-IT" dirty="0">
                <a:solidFill>
                  <a:schemeClr val="tx1"/>
                </a:solidFill>
              </a:rPr>
              <a:t> consecutivamente per </a:t>
            </a:r>
            <a:r>
              <a:rPr lang="it-IT" altLang="it-IT" b="1" i="1" dirty="0">
                <a:solidFill>
                  <a:schemeClr val="tx1"/>
                </a:solidFill>
              </a:rPr>
              <a:t>almeno 1 ora nel turno</a:t>
            </a:r>
          </a:p>
          <a:p>
            <a:pPr algn="just">
              <a:lnSpc>
                <a:spcPct val="150000"/>
              </a:lnSpc>
              <a:spcBef>
                <a:spcPct val="50000"/>
              </a:spcBef>
            </a:pPr>
            <a:r>
              <a:rPr lang="it-IT" altLang="it-IT" dirty="0">
                <a:solidFill>
                  <a:schemeClr val="tx1"/>
                </a:solidFill>
              </a:rPr>
              <a:t>			    oppure</a:t>
            </a:r>
          </a:p>
          <a:p>
            <a:pPr marL="285750" indent="-285750" algn="just">
              <a:lnSpc>
                <a:spcPct val="150000"/>
              </a:lnSpc>
              <a:spcBef>
                <a:spcPct val="50000"/>
              </a:spcBef>
              <a:buFont typeface="Arial" panose="020B0604020202020204" pitchFamily="34" charset="0"/>
              <a:buChar char="•"/>
            </a:pPr>
            <a:r>
              <a:rPr lang="it-IT" altLang="it-IT" dirty="0" smtClean="0">
                <a:solidFill>
                  <a:schemeClr val="tx1"/>
                </a:solidFill>
              </a:rPr>
              <a:t> </a:t>
            </a:r>
            <a:r>
              <a:rPr lang="it-IT" altLang="it-IT" dirty="0">
                <a:solidFill>
                  <a:schemeClr val="tx1"/>
                </a:solidFill>
              </a:rPr>
              <a:t>complessivamente per </a:t>
            </a:r>
            <a:r>
              <a:rPr lang="it-IT" altLang="it-IT" b="1" i="1" dirty="0">
                <a:solidFill>
                  <a:schemeClr val="tx1"/>
                </a:solidFill>
              </a:rPr>
              <a:t>almeno 2 ore nel turno</a:t>
            </a:r>
            <a:r>
              <a:rPr lang="it-IT" altLang="it-IT" dirty="0">
                <a:solidFill>
                  <a:schemeClr val="tx1"/>
                </a:solidFill>
              </a:rPr>
              <a:t>, anche se non </a:t>
            </a:r>
            <a:r>
              <a:rPr lang="it-IT" altLang="it-IT" dirty="0" smtClean="0">
                <a:solidFill>
                  <a:schemeClr val="tx1"/>
                </a:solidFill>
              </a:rPr>
              <a:t>consecutive</a:t>
            </a:r>
          </a:p>
          <a:p>
            <a:pPr algn="just">
              <a:lnSpc>
                <a:spcPct val="150000"/>
              </a:lnSpc>
              <a:spcBef>
                <a:spcPct val="50000"/>
              </a:spcBef>
            </a:pPr>
            <a:r>
              <a:rPr lang="it-IT" altLang="it-IT" b="1" dirty="0" smtClean="0">
                <a:solidFill>
                  <a:schemeClr val="tx1"/>
                </a:solidFill>
                <a:latin typeface="Arial" charset="0"/>
                <a:cs typeface="Tahoma" pitchFamily="34" charset="0"/>
              </a:rPr>
              <a:t>Il </a:t>
            </a:r>
            <a:r>
              <a:rPr lang="it-IT" altLang="it-IT" b="1" dirty="0">
                <a:solidFill>
                  <a:schemeClr val="tx1"/>
                </a:solidFill>
                <a:latin typeface="Arial" charset="0"/>
                <a:cs typeface="Tahoma" pitchFamily="34" charset="0"/>
              </a:rPr>
              <a:t>Modello di Valutazione da applicare per i movimenti ripetitivi è quello OCRA (</a:t>
            </a:r>
            <a:r>
              <a:rPr lang="it-IT" altLang="it-IT" b="1" dirty="0" err="1">
                <a:solidFill>
                  <a:schemeClr val="tx1"/>
                </a:solidFill>
                <a:latin typeface="Arial" charset="0"/>
                <a:cs typeface="Tahoma" pitchFamily="34" charset="0"/>
              </a:rPr>
              <a:t>Occupational</a:t>
            </a:r>
            <a:r>
              <a:rPr lang="it-IT" altLang="it-IT" b="1" dirty="0">
                <a:solidFill>
                  <a:schemeClr val="tx1"/>
                </a:solidFill>
                <a:latin typeface="Arial" charset="0"/>
                <a:cs typeface="Tahoma" pitchFamily="34" charset="0"/>
              </a:rPr>
              <a:t> Ripetitive </a:t>
            </a:r>
            <a:r>
              <a:rPr lang="it-IT" altLang="it-IT" b="1" dirty="0" err="1">
                <a:solidFill>
                  <a:schemeClr val="tx1"/>
                </a:solidFill>
                <a:latin typeface="Arial" charset="0"/>
                <a:cs typeface="Tahoma" pitchFamily="34" charset="0"/>
              </a:rPr>
              <a:t>Actions</a:t>
            </a:r>
            <a:r>
              <a:rPr lang="it-IT" altLang="it-IT" b="1" dirty="0">
                <a:solidFill>
                  <a:schemeClr val="tx1"/>
                </a:solidFill>
                <a:latin typeface="Arial" charset="0"/>
                <a:cs typeface="Tahoma" pitchFamily="34" charset="0"/>
              </a:rPr>
              <a:t>)</a:t>
            </a:r>
            <a:r>
              <a:rPr lang="it-IT" altLang="it-IT" b="1" dirty="0">
                <a:solidFill>
                  <a:schemeClr val="tx1"/>
                </a:solidFill>
                <a:latin typeface="Arial" charset="0"/>
              </a:rPr>
              <a:t> </a:t>
            </a:r>
          </a:p>
          <a:p>
            <a:pPr algn="just">
              <a:lnSpc>
                <a:spcPct val="150000"/>
              </a:lnSpc>
              <a:spcBef>
                <a:spcPct val="50000"/>
              </a:spcBef>
            </a:pPr>
            <a:r>
              <a:rPr lang="it-IT" altLang="it-IT" dirty="0" smtClean="0">
                <a:solidFill>
                  <a:schemeClr val="tx1"/>
                </a:solidFill>
                <a:latin typeface="Arial" charset="0"/>
                <a:cs typeface="Tahoma" pitchFamily="34" charset="0"/>
              </a:rPr>
              <a:t>L’indice </a:t>
            </a:r>
            <a:r>
              <a:rPr lang="it-IT" altLang="it-IT" dirty="0">
                <a:solidFill>
                  <a:schemeClr val="tx1"/>
                </a:solidFill>
                <a:latin typeface="Arial" charset="0"/>
                <a:cs typeface="Tahoma" pitchFamily="34" charset="0"/>
              </a:rPr>
              <a:t>sintetico OCRA </a:t>
            </a:r>
            <a:r>
              <a:rPr lang="it-IT" altLang="it-IT" dirty="0">
                <a:solidFill>
                  <a:schemeClr val="tx1"/>
                </a:solidFill>
                <a:latin typeface="Arial" charset="0"/>
                <a:cs typeface="Times New Roman" pitchFamily="18" charset="0"/>
              </a:rPr>
              <a:t>risulta dal rapporto tra il numero giornaliero di azioni effettivamente svolte con gli arti superiori in compiti ciclici ed il corrispondente numero di azioni raccomandate, calcolate sulla base di una procedura di analisi specifica</a:t>
            </a:r>
            <a:r>
              <a:rPr lang="it-IT" altLang="it-IT" dirty="0" smtClean="0">
                <a:solidFill>
                  <a:schemeClr val="tx1"/>
                </a:solidFill>
                <a:latin typeface="Arial" charset="0"/>
                <a:cs typeface="Times New Roman" pitchFamily="18" charset="0"/>
              </a:rPr>
              <a:t>.</a:t>
            </a:r>
          </a:p>
          <a:p>
            <a:pPr algn="ctr">
              <a:lnSpc>
                <a:spcPct val="150000"/>
              </a:lnSpc>
              <a:spcBef>
                <a:spcPct val="50000"/>
              </a:spcBef>
            </a:pPr>
            <a:r>
              <a:rPr lang="it-IT" altLang="it-IT" b="1" dirty="0" smtClean="0">
                <a:solidFill>
                  <a:schemeClr val="tx1"/>
                </a:solidFill>
                <a:latin typeface="Arial" charset="0"/>
                <a:cs typeface="Times New Roman" pitchFamily="18" charset="0"/>
              </a:rPr>
              <a:t>INDICE DI ESPOSIZIONE AL RISCHIO</a:t>
            </a:r>
            <a:endParaRPr lang="it-IT" altLang="it-IT" b="1" dirty="0">
              <a:solidFill>
                <a:schemeClr val="tx1"/>
              </a:solidFill>
              <a:latin typeface="Arial" charset="0"/>
            </a:endParaRPr>
          </a:p>
          <a:p>
            <a:pPr marL="285750" indent="-285750" algn="just">
              <a:lnSpc>
                <a:spcPct val="150000"/>
              </a:lnSpc>
              <a:spcBef>
                <a:spcPct val="50000"/>
              </a:spcBef>
              <a:buFont typeface="Arial" panose="020B0604020202020204" pitchFamily="34" charset="0"/>
              <a:buChar char="•"/>
            </a:pPr>
            <a:endParaRPr lang="it-IT" altLang="it-IT" dirty="0">
              <a:solidFill>
                <a:schemeClr val="tx1"/>
              </a:solidFill>
            </a:endParaRPr>
          </a:p>
          <a:p>
            <a:pPr marL="285750" indent="-285750" algn="just">
              <a:lnSpc>
                <a:spcPct val="150000"/>
              </a:lnSpc>
              <a:buFont typeface="Arial" panose="020B0604020202020204" pitchFamily="34" charset="0"/>
              <a:buChar char="•"/>
            </a:pPr>
            <a:endParaRPr lang="it-IT" dirty="0">
              <a:solidFill>
                <a:schemeClr val="tx1"/>
              </a:solidFill>
            </a:endParaRPr>
          </a:p>
        </p:txBody>
      </p:sp>
    </p:spTree>
    <p:extLst>
      <p:ext uri="{BB962C8B-B14F-4D97-AF65-F5344CB8AC3E}">
        <p14:creationId xmlns:p14="http://schemas.microsoft.com/office/powerpoint/2010/main" val="3335219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graphicFrame>
        <p:nvGraphicFramePr>
          <p:cNvPr id="4" name="Group 4"/>
          <p:cNvGraphicFramePr>
            <a:graphicFrameLocks noGrp="1"/>
          </p:cNvGraphicFramePr>
          <p:nvPr>
            <p:extLst>
              <p:ext uri="{D42A27DB-BD31-4B8C-83A1-F6EECF244321}">
                <p14:modId xmlns:p14="http://schemas.microsoft.com/office/powerpoint/2010/main" val="3054135212"/>
              </p:ext>
            </p:extLst>
          </p:nvPr>
        </p:nvGraphicFramePr>
        <p:xfrm>
          <a:off x="688975" y="3436409"/>
          <a:ext cx="7772400" cy="2714227"/>
        </p:xfrm>
        <a:graphic>
          <a:graphicData uri="http://schemas.openxmlformats.org/drawingml/2006/table">
            <a:tbl>
              <a:tblPr/>
              <a:tblGrid>
                <a:gridCol w="1014413"/>
                <a:gridCol w="1420812"/>
                <a:gridCol w="2836863"/>
                <a:gridCol w="2500312"/>
              </a:tblGrid>
              <a:tr h="396924">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2">
                              <a:lumMod val="50000"/>
                            </a:schemeClr>
                          </a:solidFill>
                          <a:effectLst/>
                          <a:latin typeface="Arial" charset="0"/>
                        </a:rPr>
                        <a:t>Valori di LI</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2">
                              <a:lumMod val="50000"/>
                            </a:schemeClr>
                          </a:solidFill>
                          <a:effectLst/>
                          <a:latin typeface="Arial" charset="0"/>
                        </a:rPr>
                        <a:t>Livello di esposizione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2">
                              <a:lumMod val="50000"/>
                            </a:schemeClr>
                          </a:solidFill>
                          <a:effectLst/>
                          <a:latin typeface="Arial" charset="0"/>
                        </a:rPr>
                        <a:t>interpretazione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2">
                              <a:lumMod val="50000"/>
                            </a:schemeClr>
                          </a:solidFill>
                          <a:effectLst/>
                          <a:latin typeface="Arial" charset="0"/>
                        </a:rPr>
                        <a:t>Conseguenze</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79191">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00CC00"/>
                          </a:solidFill>
                          <a:effectLst/>
                          <a:latin typeface="Arial" charset="0"/>
                          <a:cs typeface="Arial" charset="0"/>
                        </a:rPr>
                        <a:t>LI ≤ 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00CC00"/>
                          </a:solidFill>
                          <a:effectLst/>
                          <a:latin typeface="Arial" charset="0"/>
                          <a:cs typeface="Arial" charset="0"/>
                        </a:rPr>
                        <a:t>AREA VERDE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rgbClr val="00CC00"/>
                          </a:solidFill>
                          <a:effectLst/>
                          <a:latin typeface="Arial" charset="0"/>
                        </a:rPr>
                        <a:t>Accettabile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rgbClr val="00CC00"/>
                          </a:solidFill>
                          <a:effectLst/>
                          <a:latin typeface="Arial" charset="0"/>
                        </a:rPr>
                        <a:t>Nessun rischio</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000" b="0" i="0" u="none" strike="noStrike" cap="none" normalizeH="0" baseline="0" dirty="0" smtClean="0">
                          <a:ln>
                            <a:noFill/>
                          </a:ln>
                          <a:solidFill>
                            <a:schemeClr val="tx1"/>
                          </a:solidFill>
                          <a:effectLst/>
                          <a:latin typeface="Arial" charset="0"/>
                        </a:rPr>
                        <a:t>Esposizione accettabile per la maggior parte della popolazione lavorativa di riferimento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000" b="0" i="0" u="none" strike="noStrike" cap="none" normalizeH="0" baseline="0" dirty="0" smtClean="0">
                          <a:ln>
                            <a:noFill/>
                          </a:ln>
                          <a:solidFill>
                            <a:schemeClr val="tx1"/>
                          </a:solidFill>
                          <a:effectLst/>
                          <a:latin typeface="Arial" charset="0"/>
                        </a:rPr>
                        <a:t>Accettabile; nessuna conseguenza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180">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FF00"/>
                          </a:solidFill>
                          <a:effectLst/>
                          <a:latin typeface="Arial" charset="0"/>
                        </a:rPr>
                        <a:t>2,3 &lt; LI &lt; 3,5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FF00"/>
                          </a:solidFill>
                          <a:effectLst/>
                          <a:latin typeface="Arial" charset="0"/>
                        </a:rPr>
                        <a:t>AREA GIALLA</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FF00"/>
                          </a:solidFill>
                          <a:effectLst/>
                          <a:latin typeface="Arial" charset="0"/>
                        </a:rPr>
                        <a:t>Esposizione molto bassa</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000" b="0" i="0" u="none" strike="noStrike" cap="none" normalizeH="0" baseline="0" dirty="0" smtClean="0">
                          <a:ln>
                            <a:noFill/>
                          </a:ln>
                          <a:solidFill>
                            <a:schemeClr val="tx1"/>
                          </a:solidFill>
                          <a:effectLst/>
                          <a:latin typeface="Arial" charset="0"/>
                        </a:rPr>
                        <a:t>Esposizione accettabile per la maggior parte della popolazione lavorativa di riferimento. Tuttavia una parte non trascurabile della stessa potrebbe essere esposta a livelli di rischio molto bassi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1"/>
                          </a:solidFill>
                          <a:effectLst/>
                          <a:latin typeface="Arial" charset="0"/>
                        </a:rPr>
                        <a:t>Se possibile, migliorare fattori strutturali o adottare altre misure organizzative; formare gli addetti</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93">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0000"/>
                          </a:solidFill>
                          <a:effectLst/>
                          <a:latin typeface="Arial" charset="0"/>
                        </a:rPr>
                        <a:t>LI &lt; 3,5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0000"/>
                          </a:solidFill>
                          <a:effectLst/>
                          <a:latin typeface="Arial" charset="0"/>
                        </a:rPr>
                        <a:t>AREA ROSSA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smtClean="0">
                          <a:ln>
                            <a:noFill/>
                          </a:ln>
                          <a:solidFill>
                            <a:srgbClr val="FF0000"/>
                          </a:solidFill>
                          <a:effectLst/>
                          <a:latin typeface="Arial" charset="0"/>
                        </a:rPr>
                        <a:t>(BASSO)</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000" b="1" i="1" u="none" strike="noStrike" cap="none" normalizeH="0" baseline="0" smtClean="0">
                          <a:ln>
                            <a:noFill/>
                          </a:ln>
                          <a:solidFill>
                            <a:srgbClr val="FF0000"/>
                          </a:solidFill>
                          <a:effectLst/>
                          <a:latin typeface="Arial" charset="0"/>
                        </a:rPr>
                        <a:t>Rischio PRESENTE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000" b="0" i="0" u="none" strike="noStrike" cap="none" normalizeH="0" baseline="0" smtClean="0">
                          <a:ln>
                            <a:noFill/>
                          </a:ln>
                          <a:solidFill>
                            <a:schemeClr val="tx1"/>
                          </a:solidFill>
                          <a:effectLst/>
                          <a:latin typeface="Arial" charset="0"/>
                        </a:rPr>
                        <a:t>Una parte significativa della popolazione lavorativa potrebbe essere esposta ad un livelli di rischio elevati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itchFamily="18" charset="0"/>
                        </a:defRPr>
                      </a:lvl1pPr>
                      <a:lvl2pPr marL="742950" indent="-285750" algn="l" eaLnBrk="0" hangingPunct="0">
                        <a:spcBef>
                          <a:spcPct val="20000"/>
                        </a:spcBef>
                        <a:defRPr sz="2400">
                          <a:solidFill>
                            <a:schemeClr val="tx1"/>
                          </a:solidFill>
                          <a:latin typeface="Times New Roman" pitchFamily="18" charset="0"/>
                        </a:defRPr>
                      </a:lvl2pPr>
                      <a:lvl3pPr marL="1143000" indent="-228600" algn="l" eaLnBrk="0" hangingPunct="0">
                        <a:spcBef>
                          <a:spcPct val="20000"/>
                        </a:spcBef>
                        <a:defRPr sz="2000">
                          <a:solidFill>
                            <a:schemeClr val="tx1"/>
                          </a:solidFill>
                          <a:latin typeface="Times New Roman" pitchFamily="18" charset="0"/>
                        </a:defRPr>
                      </a:lvl3pPr>
                      <a:lvl4pPr marL="1600200" indent="-228600" algn="l" eaLnBrk="0" hangingPunct="0">
                        <a:spcBef>
                          <a:spcPct val="20000"/>
                        </a:spcBef>
                        <a:defRPr>
                          <a:solidFill>
                            <a:schemeClr val="tx1"/>
                          </a:solidFill>
                          <a:latin typeface="Times New Roman" pitchFamily="18" charset="0"/>
                        </a:defRPr>
                      </a:lvl4pPr>
                      <a:lvl5pPr marL="2057400" indent="-228600" algn="l"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1"/>
                          </a:solidFill>
                          <a:effectLst/>
                          <a:latin typeface="Arial" charset="0"/>
                        </a:rPr>
                        <a:t>Riprogettare appena possibile i compiti ed i posti di lavoro secondo priorità.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000" b="1" i="0" u="none" strike="noStrike" cap="none" normalizeH="0" baseline="0" dirty="0" smtClean="0">
                          <a:ln>
                            <a:noFill/>
                          </a:ln>
                          <a:solidFill>
                            <a:schemeClr val="tx1"/>
                          </a:solidFill>
                          <a:effectLst/>
                          <a:latin typeface="Arial" charset="0"/>
                        </a:rPr>
                        <a:t>Formare gli addetti ed attivare la Sorveglianza Sanitaria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31"/>
          <p:cNvSpPr txBox="1">
            <a:spLocks noChangeArrowheads="1"/>
          </p:cNvSpPr>
          <p:nvPr/>
        </p:nvSpPr>
        <p:spPr bwMode="auto">
          <a:xfrm>
            <a:off x="404812" y="2816135"/>
            <a:ext cx="8207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latin typeface="+mn-lt"/>
              </a:rPr>
              <a:t>Per ogni livello di rischio calcolato, viene determinato il conseguente comportamento in funzione preventiva.</a:t>
            </a:r>
          </a:p>
        </p:txBody>
      </p:sp>
      <p:sp>
        <p:nvSpPr>
          <p:cNvPr id="6" name="Text Box 32"/>
          <p:cNvSpPr txBox="1">
            <a:spLocks noChangeArrowheads="1"/>
          </p:cNvSpPr>
          <p:nvPr/>
        </p:nvSpPr>
        <p:spPr bwMode="auto">
          <a:xfrm>
            <a:off x="317500" y="9368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b="1" dirty="0">
                <a:latin typeface="+mn-lt"/>
              </a:rPr>
              <a:t>Indicatori di Rischio (Lifting Index) </a:t>
            </a:r>
          </a:p>
        </p:txBody>
      </p:sp>
      <p:sp>
        <p:nvSpPr>
          <p:cNvPr id="7" name="Text Box 33"/>
          <p:cNvSpPr txBox="1">
            <a:spLocks noChangeArrowheads="1"/>
          </p:cNvSpPr>
          <p:nvPr/>
        </p:nvSpPr>
        <p:spPr bwMode="auto">
          <a:xfrm>
            <a:off x="192088" y="1395147"/>
            <a:ext cx="1873250" cy="1201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1800" b="1" dirty="0">
                <a:solidFill>
                  <a:srgbClr val="00CC00"/>
                </a:solidFill>
                <a:latin typeface="Arial" charset="0"/>
              </a:rPr>
              <a:t>fino a 2,2</a:t>
            </a:r>
          </a:p>
          <a:p>
            <a:pPr eaLnBrk="1" hangingPunct="1">
              <a:spcBef>
                <a:spcPct val="50000"/>
              </a:spcBef>
              <a:buFontTx/>
              <a:buNone/>
            </a:pPr>
            <a:r>
              <a:rPr lang="it-IT" altLang="it-IT" sz="1800" b="1" dirty="0">
                <a:solidFill>
                  <a:srgbClr val="FFFF00"/>
                </a:solidFill>
                <a:latin typeface="Arial" charset="0"/>
              </a:rPr>
              <a:t>da 2,3 a 3,5</a:t>
            </a:r>
          </a:p>
          <a:p>
            <a:pPr eaLnBrk="1" hangingPunct="1">
              <a:spcBef>
                <a:spcPct val="50000"/>
              </a:spcBef>
              <a:buFontTx/>
              <a:buNone/>
            </a:pPr>
            <a:r>
              <a:rPr lang="it-IT" altLang="it-IT" sz="1800" b="1" dirty="0">
                <a:solidFill>
                  <a:srgbClr val="FF0000"/>
                </a:solidFill>
                <a:latin typeface="Arial" charset="0"/>
              </a:rPr>
              <a:t>oltre 3,5</a:t>
            </a:r>
          </a:p>
        </p:txBody>
      </p:sp>
      <p:sp>
        <p:nvSpPr>
          <p:cNvPr id="8" name="Text Box 34"/>
          <p:cNvSpPr txBox="1">
            <a:spLocks noChangeArrowheads="1"/>
          </p:cNvSpPr>
          <p:nvPr/>
        </p:nvSpPr>
        <p:spPr bwMode="auto">
          <a:xfrm>
            <a:off x="2136775" y="1395147"/>
            <a:ext cx="6769100" cy="1201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1800" b="1" dirty="0">
                <a:solidFill>
                  <a:srgbClr val="00CC00"/>
                </a:solidFill>
                <a:latin typeface="Arial" charset="0"/>
              </a:rPr>
              <a:t>FASCIA VERDE</a:t>
            </a:r>
            <a:r>
              <a:rPr lang="it-IT" altLang="it-IT" sz="1800" b="1" dirty="0">
                <a:latin typeface="Arial" charset="0"/>
              </a:rPr>
              <a:t>	   </a:t>
            </a:r>
            <a:r>
              <a:rPr lang="it-IT" altLang="it-IT" sz="1400" b="1" dirty="0">
                <a:latin typeface="Arial" charset="0"/>
              </a:rPr>
              <a:t>accettabile, nessun rischio</a:t>
            </a:r>
          </a:p>
          <a:p>
            <a:pPr eaLnBrk="1" hangingPunct="1">
              <a:spcBef>
                <a:spcPct val="50000"/>
              </a:spcBef>
              <a:buFontTx/>
              <a:buNone/>
            </a:pPr>
            <a:r>
              <a:rPr lang="it-IT" altLang="it-IT" sz="1800" b="1" dirty="0">
                <a:solidFill>
                  <a:srgbClr val="FFFF00"/>
                </a:solidFill>
                <a:latin typeface="Arial" charset="0"/>
              </a:rPr>
              <a:t>FASCIA GIALLA</a:t>
            </a:r>
            <a:r>
              <a:rPr lang="it-IT" altLang="it-IT" sz="1800" b="1" dirty="0">
                <a:latin typeface="Arial" charset="0"/>
              </a:rPr>
              <a:t>	   </a:t>
            </a:r>
            <a:r>
              <a:rPr lang="it-IT" altLang="it-IT" sz="1400" b="1" dirty="0">
                <a:latin typeface="Arial" charset="0"/>
              </a:rPr>
              <a:t>esposizione molto bassa</a:t>
            </a:r>
          </a:p>
          <a:p>
            <a:pPr eaLnBrk="1" hangingPunct="1">
              <a:spcBef>
                <a:spcPct val="50000"/>
              </a:spcBef>
              <a:buFontTx/>
              <a:buNone/>
            </a:pPr>
            <a:r>
              <a:rPr lang="it-IT" altLang="it-IT" sz="1800" b="1" dirty="0">
                <a:solidFill>
                  <a:srgbClr val="FF0000"/>
                </a:solidFill>
                <a:latin typeface="Arial" charset="0"/>
              </a:rPr>
              <a:t>FASCIA ROSSA</a:t>
            </a:r>
            <a:r>
              <a:rPr lang="it-IT" altLang="it-IT" sz="1800" b="1" dirty="0">
                <a:latin typeface="Arial" charset="0"/>
              </a:rPr>
              <a:t>	   </a:t>
            </a:r>
            <a:r>
              <a:rPr lang="it-IT" altLang="it-IT" sz="1400" b="1" dirty="0">
                <a:latin typeface="Arial" charset="0"/>
              </a:rPr>
              <a:t>rischio presente</a:t>
            </a:r>
          </a:p>
        </p:txBody>
      </p:sp>
    </p:spTree>
    <p:extLst>
      <p:ext uri="{BB962C8B-B14F-4D97-AF65-F5344CB8AC3E}">
        <p14:creationId xmlns:p14="http://schemas.microsoft.com/office/powerpoint/2010/main" val="3680215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6" name="Text Box 32"/>
          <p:cNvSpPr txBox="1">
            <a:spLocks noChangeArrowheads="1"/>
          </p:cNvSpPr>
          <p:nvPr/>
        </p:nvSpPr>
        <p:spPr bwMode="auto">
          <a:xfrm>
            <a:off x="317500" y="9368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b="1" dirty="0">
                <a:latin typeface="+mn-lt"/>
              </a:rPr>
              <a:t>Indicatori di Rischio (Lifting Index) </a:t>
            </a:r>
          </a:p>
        </p:txBody>
      </p:sp>
      <p:graphicFrame>
        <p:nvGraphicFramePr>
          <p:cNvPr id="9" name="Group 56"/>
          <p:cNvGraphicFramePr>
            <a:graphicFrameLocks/>
          </p:cNvGraphicFramePr>
          <p:nvPr>
            <p:extLst>
              <p:ext uri="{D42A27DB-BD31-4B8C-83A1-F6EECF244321}">
                <p14:modId xmlns:p14="http://schemas.microsoft.com/office/powerpoint/2010/main" val="251167177"/>
              </p:ext>
            </p:extLst>
          </p:nvPr>
        </p:nvGraphicFramePr>
        <p:xfrm>
          <a:off x="568325" y="1378275"/>
          <a:ext cx="8229600" cy="4368801"/>
        </p:xfrm>
        <a:graphic>
          <a:graphicData uri="http://schemas.openxmlformats.org/drawingml/2006/table">
            <a:tbl>
              <a:tblPr/>
              <a:tblGrid>
                <a:gridCol w="1031875"/>
                <a:gridCol w="1143000"/>
                <a:gridCol w="3014662"/>
                <a:gridCol w="947738"/>
                <a:gridCol w="2092325"/>
              </a:tblGrid>
              <a:tr h="698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1" u="none" strike="noStrike" cap="none" normalizeH="0" baseline="0" dirty="0" smtClean="0">
                          <a:ln>
                            <a:noFill/>
                          </a:ln>
                          <a:solidFill>
                            <a:schemeClr val="tx1"/>
                          </a:solidFill>
                          <a:effectLst/>
                          <a:latin typeface="Verdana" pitchFamily="34" charset="0"/>
                          <a:cs typeface="Times New Roman" pitchFamily="18" charset="0"/>
                        </a:rPr>
                        <a:t>Indice</a:t>
                      </a:r>
                      <a:endParaRPr kumimoji="1" lang="it-IT"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1" i="1" u="none" strike="noStrike" cap="none" normalizeH="0" baseline="0" dirty="0" smtClean="0">
                          <a:ln>
                            <a:noFill/>
                          </a:ln>
                          <a:solidFill>
                            <a:schemeClr val="tx1"/>
                          </a:solidFill>
                          <a:effectLst/>
                          <a:latin typeface="Verdana" pitchFamily="34" charset="0"/>
                          <a:cs typeface="Times New Roman" pitchFamily="18" charset="0"/>
                        </a:rPr>
                        <a:t>OCRA</a:t>
                      </a:r>
                      <a:endParaRPr kumimoji="1" lang="it-IT" sz="3200" b="0" i="0" u="none" strike="noStrike" cap="none" normalizeH="0" baseline="0" dirty="0" smtClean="0">
                        <a:ln>
                          <a:noFill/>
                        </a:ln>
                        <a:solidFill>
                          <a:schemeClr val="tx1"/>
                        </a:solidFill>
                        <a:effectLst/>
                        <a:latin typeface="Times New Roman" pitchFamily="18" charset="0"/>
                      </a:endParaRPr>
                    </a:p>
                  </a:txBody>
                  <a:tcPr marL="72000" marR="72000" marT="125972" marB="125972" horzOverflow="overflow">
                    <a:lnL w="19050"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8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1" u="none" strike="noStrike" cap="none" normalizeH="0" baseline="0" smtClean="0">
                          <a:ln>
                            <a:noFill/>
                          </a:ln>
                          <a:solidFill>
                            <a:schemeClr val="tx1"/>
                          </a:solidFill>
                          <a:effectLst/>
                          <a:latin typeface="Verdana" pitchFamily="34" charset="0"/>
                          <a:cs typeface="Times New Roman" pitchFamily="18" charset="0"/>
                        </a:rPr>
                        <a:t>Punteggio</a:t>
                      </a:r>
                      <a:endParaRPr kumimoji="1"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1" i="1" u="none" strike="noStrike" cap="none" normalizeH="0" baseline="0" smtClean="0">
                          <a:ln>
                            <a:noFill/>
                          </a:ln>
                          <a:solidFill>
                            <a:schemeClr val="tx1"/>
                          </a:solidFill>
                          <a:effectLst/>
                          <a:latin typeface="Verdana" pitchFamily="34" charset="0"/>
                          <a:cs typeface="Times New Roman" pitchFamily="18" charset="0"/>
                        </a:rPr>
                        <a:t>CHECK-LIST</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8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1" u="none" strike="noStrike" cap="none" normalizeH="0" baseline="0" smtClean="0">
                          <a:ln>
                            <a:noFill/>
                          </a:ln>
                          <a:solidFill>
                            <a:schemeClr val="tx1"/>
                          </a:solidFill>
                          <a:effectLst/>
                          <a:latin typeface="Verdana" pitchFamily="34" charset="0"/>
                          <a:cs typeface="Times New Roman" pitchFamily="18" charset="0"/>
                        </a:rPr>
                        <a:t>Classificazione rischio</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8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1" u="none" strike="noStrike" cap="none" normalizeH="0" baseline="0" smtClean="0">
                          <a:ln>
                            <a:noFill/>
                          </a:ln>
                          <a:solidFill>
                            <a:schemeClr val="tx1"/>
                          </a:solidFill>
                          <a:effectLst/>
                          <a:latin typeface="Verdana" pitchFamily="34" charset="0"/>
                          <a:cs typeface="Times New Roman" pitchFamily="18" charset="0"/>
                        </a:rPr>
                        <a:t>Area di rischio</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8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1" u="none" strike="noStrike" cap="none" normalizeH="0" baseline="0" smtClean="0">
                          <a:ln>
                            <a:noFill/>
                          </a:ln>
                          <a:solidFill>
                            <a:schemeClr val="tx1"/>
                          </a:solidFill>
                          <a:effectLst/>
                          <a:latin typeface="Verdana" pitchFamily="34" charset="0"/>
                          <a:cs typeface="Times New Roman" pitchFamily="18" charset="0"/>
                        </a:rPr>
                        <a:t>Interventi conseguenti</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tr>
              <a:tr h="525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&lt;= 1,5</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9050"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dirty="0" smtClean="0">
                          <a:ln>
                            <a:noFill/>
                          </a:ln>
                          <a:solidFill>
                            <a:schemeClr val="tx1"/>
                          </a:solidFill>
                          <a:effectLst/>
                          <a:latin typeface="Verdana" pitchFamily="34" charset="0"/>
                          <a:cs typeface="Times New Roman" pitchFamily="18" charset="0"/>
                        </a:rPr>
                        <a:t>&lt;= 5</a:t>
                      </a:r>
                      <a:endParaRPr kumimoji="1" lang="it-IT" sz="3200" b="0" i="0" u="none" strike="noStrike" cap="none" normalizeH="0" baseline="0" dirty="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chemeClr val="tx1"/>
                          </a:solidFill>
                          <a:effectLst/>
                          <a:latin typeface="Verdana" pitchFamily="34" charset="0"/>
                          <a:cs typeface="Times New Roman" pitchFamily="18" charset="0"/>
                        </a:rPr>
                        <a:t>OTTIMALE</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Verde</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Nessuna</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9050" cap="flat" cmpd="sng" algn="ctr">
                      <a:solidFill>
                        <a:srgbClr val="8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66"/>
                    </a:solidFill>
                  </a:tcPr>
                </a:tc>
              </a:tr>
              <a:tr h="525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1,6 – 2,2</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9050"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5,1 – 7,5</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chemeClr val="tx1"/>
                          </a:solidFill>
                          <a:effectLst/>
                          <a:latin typeface="Verdana" pitchFamily="34" charset="0"/>
                          <a:cs typeface="Times New Roman" pitchFamily="18" charset="0"/>
                        </a:rPr>
                        <a:t>ACCETTABILE</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giallo-verde</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Nessuna</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9050" cap="flat" cmpd="sng" algn="ctr">
                      <a:solidFill>
                        <a:srgbClr val="8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solidFill>
                  </a:tcPr>
                </a:tc>
              </a:tr>
              <a:tr h="525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2,3 – 3,5</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9050"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dirty="0" smtClean="0">
                          <a:ln>
                            <a:noFill/>
                          </a:ln>
                          <a:solidFill>
                            <a:schemeClr val="tx1"/>
                          </a:solidFill>
                          <a:effectLst/>
                          <a:latin typeface="Verdana" pitchFamily="34" charset="0"/>
                          <a:cs typeface="Times New Roman" pitchFamily="18" charset="0"/>
                        </a:rPr>
                        <a:t>7,6 – 11</a:t>
                      </a:r>
                      <a:endParaRPr kumimoji="1" lang="it-IT" sz="3200" b="0" i="0" u="none" strike="noStrike" cap="none" normalizeH="0" baseline="0" dirty="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sz="1000" b="1" i="0" u="none" strike="noStrike" cap="none" normalizeH="0" baseline="0" smtClean="0">
                          <a:ln>
                            <a:noFill/>
                          </a:ln>
                          <a:solidFill>
                            <a:schemeClr val="tx1"/>
                          </a:solidFill>
                          <a:effectLst/>
                          <a:latin typeface="Verdana" pitchFamily="34" charset="0"/>
                          <a:cs typeface="Times New Roman" pitchFamily="18" charset="0"/>
                        </a:rPr>
                        <a:t>BORDER LINE (molto lieve)</a:t>
                      </a:r>
                      <a:endParaRPr kumimoji="1" lang="en-GB"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Giallo</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chemeClr val="tx1"/>
                          </a:solidFill>
                          <a:effectLst/>
                          <a:latin typeface="Verdana" pitchFamily="34" charset="0"/>
                          <a:cs typeface="Times New Roman" pitchFamily="18" charset="0"/>
                        </a:rPr>
                        <a:t>Riverifica</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9050" cap="flat" cmpd="sng" algn="ctr">
                      <a:solidFill>
                        <a:srgbClr val="8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761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3,6 – 4,5</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9050"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11,1 – 14</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chemeClr val="tx1"/>
                          </a:solidFill>
                          <a:effectLst/>
                          <a:latin typeface="Verdana" pitchFamily="34" charset="0"/>
                          <a:cs typeface="Times New Roman" pitchFamily="18" charset="0"/>
                        </a:rPr>
                        <a:t>LIEVE</a:t>
                      </a:r>
                      <a:endParaRPr kumimoji="1"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1" i="0" u="none" strike="noStrike" cap="none" normalizeH="0" baseline="0" smtClean="0">
                          <a:ln>
                            <a:noFill/>
                          </a:ln>
                          <a:solidFill>
                            <a:schemeClr val="tx1"/>
                          </a:solidFill>
                          <a:effectLst/>
                          <a:latin typeface="Wingdings" pitchFamily="2" charset="2"/>
                          <a:ea typeface="Times New Roman" pitchFamily="18" charset="0"/>
                          <a:cs typeface="Wingdings" pitchFamily="2" charset="2"/>
                        </a:rPr>
                        <a:t>á</a:t>
                      </a:r>
                      <a:r>
                        <a:rPr kumimoji="1" lang="it-IT" sz="1000" b="0" i="0" u="none" strike="noStrike" cap="none" normalizeH="0" baseline="0" smtClean="0">
                          <a:ln>
                            <a:noFill/>
                          </a:ln>
                          <a:solidFill>
                            <a:schemeClr val="tx1"/>
                          </a:solidFill>
                          <a:effectLst/>
                          <a:latin typeface="Verdana" pitchFamily="34" charset="0"/>
                          <a:cs typeface="Times New Roman" pitchFamily="18" charset="0"/>
                        </a:rPr>
                        <a:t> patologie rispetto popolazione (2-3 volte)</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rosso lieve</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dirty="0" smtClean="0">
                          <a:ln>
                            <a:noFill/>
                          </a:ln>
                          <a:solidFill>
                            <a:schemeClr val="tx1"/>
                          </a:solidFill>
                          <a:effectLst/>
                          <a:latin typeface="Verdana" pitchFamily="34" charset="0"/>
                          <a:cs typeface="Times New Roman" pitchFamily="18" charset="0"/>
                        </a:rPr>
                        <a:t>Riduzione del rischio</a:t>
                      </a:r>
                      <a:endParaRPr kumimoji="1" lang="it-IT"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0" i="0" u="none" strike="noStrike" cap="none" normalizeH="0" baseline="0" dirty="0" smtClean="0">
                          <a:ln>
                            <a:noFill/>
                          </a:ln>
                          <a:solidFill>
                            <a:schemeClr val="tx1"/>
                          </a:solidFill>
                          <a:effectLst/>
                          <a:latin typeface="Verdana" pitchFamily="34" charset="0"/>
                          <a:cs typeface="Times New Roman" pitchFamily="18" charset="0"/>
                        </a:rPr>
                        <a:t>soluzioni migliorative</a:t>
                      </a:r>
                      <a:endParaRPr kumimoji="1" lang="it-IT" sz="3200" b="0" i="0" u="none" strike="noStrike" cap="none" normalizeH="0" baseline="0" dirty="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9050" cap="flat" cmpd="sng" algn="ctr">
                      <a:solidFill>
                        <a:srgbClr val="8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r>
              <a:tr h="709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4,6 – 9</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9050"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14,1 – 22,5</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dirty="0" smtClean="0">
                          <a:ln>
                            <a:noFill/>
                          </a:ln>
                          <a:solidFill>
                            <a:schemeClr val="tx1"/>
                          </a:solidFill>
                          <a:effectLst/>
                          <a:latin typeface="Verdana" pitchFamily="34" charset="0"/>
                          <a:cs typeface="Times New Roman" pitchFamily="18" charset="0"/>
                        </a:rPr>
                        <a:t>MEDIO</a:t>
                      </a:r>
                      <a:endParaRPr kumimoji="1" lang="it-IT"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1" i="0" u="none" strike="noStrike" cap="none" normalizeH="0" baseline="0" dirty="0" smtClean="0">
                          <a:ln>
                            <a:noFill/>
                          </a:ln>
                          <a:solidFill>
                            <a:schemeClr val="tx1"/>
                          </a:solidFill>
                          <a:effectLst/>
                          <a:latin typeface="Wingdings" pitchFamily="2" charset="2"/>
                          <a:ea typeface="Times New Roman" pitchFamily="18" charset="0"/>
                          <a:cs typeface="Wingdings" pitchFamily="2" charset="2"/>
                        </a:rPr>
                        <a:t>á</a:t>
                      </a:r>
                      <a:r>
                        <a:rPr kumimoji="1" lang="it-IT" sz="1000" b="0" i="0" u="none" strike="noStrike" cap="none" normalizeH="0" baseline="0" dirty="0" smtClean="0">
                          <a:ln>
                            <a:noFill/>
                          </a:ln>
                          <a:solidFill>
                            <a:schemeClr val="tx1"/>
                          </a:solidFill>
                          <a:effectLst/>
                          <a:latin typeface="Verdana" pitchFamily="34" charset="0"/>
                          <a:cs typeface="Times New Roman" pitchFamily="18" charset="0"/>
                        </a:rPr>
                        <a:t> patologie rispetto popolazione (3-6 volte)</a:t>
                      </a:r>
                      <a:endParaRPr kumimoji="1" lang="it-IT" sz="3200" b="0" i="0" u="none" strike="noStrike" cap="none" normalizeH="0" baseline="0" dirty="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rosso medio</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chemeClr val="tx1"/>
                          </a:solidFill>
                          <a:effectLst/>
                          <a:latin typeface="Verdana" pitchFamily="34" charset="0"/>
                          <a:cs typeface="Times New Roman" pitchFamily="18" charset="0"/>
                        </a:rPr>
                        <a:t>Riduzione del rischio</a:t>
                      </a:r>
                      <a:endParaRPr kumimoji="1"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0" i="0" u="none" strike="noStrike" cap="none" normalizeH="0" baseline="0" smtClean="0">
                          <a:ln>
                            <a:noFill/>
                          </a:ln>
                          <a:solidFill>
                            <a:schemeClr val="tx1"/>
                          </a:solidFill>
                          <a:effectLst/>
                          <a:latin typeface="Verdana" pitchFamily="34" charset="0"/>
                          <a:cs typeface="Times New Roman" pitchFamily="18" charset="0"/>
                        </a:rPr>
                        <a:t>riprogettazione compiti e posti</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9050" cap="flat" cmpd="sng" algn="ctr">
                      <a:solidFill>
                        <a:srgbClr val="8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709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rgbClr val="FFFFFF"/>
                          </a:solidFill>
                          <a:effectLst/>
                          <a:latin typeface="Verdana" pitchFamily="34" charset="0"/>
                          <a:cs typeface="Times New Roman" pitchFamily="18" charset="0"/>
                        </a:rPr>
                        <a:t>&gt; 9</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9050"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800000"/>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rgbClr val="FFFFFF"/>
                          </a:solidFill>
                          <a:effectLst/>
                          <a:latin typeface="Verdana" pitchFamily="34" charset="0"/>
                          <a:cs typeface="Times New Roman" pitchFamily="18" charset="0"/>
                        </a:rPr>
                        <a:t>&gt; 22,5</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800000"/>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rgbClr val="FFFFFF"/>
                          </a:solidFill>
                          <a:effectLst/>
                          <a:latin typeface="Verdana" pitchFamily="34" charset="0"/>
                          <a:cs typeface="Times New Roman" pitchFamily="18" charset="0"/>
                        </a:rPr>
                        <a:t>ALTO</a:t>
                      </a:r>
                      <a:endParaRPr kumimoji="1"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1" i="0" u="none" strike="noStrike" cap="none" normalizeH="0" baseline="0" smtClean="0">
                          <a:ln>
                            <a:noFill/>
                          </a:ln>
                          <a:solidFill>
                            <a:srgbClr val="FFFFFF"/>
                          </a:solidFill>
                          <a:effectLst/>
                          <a:latin typeface="Wingdings" pitchFamily="2" charset="2"/>
                          <a:ea typeface="Times New Roman" pitchFamily="18" charset="0"/>
                          <a:cs typeface="Wingdings" pitchFamily="2" charset="2"/>
                        </a:rPr>
                        <a:t>á</a:t>
                      </a:r>
                      <a:r>
                        <a:rPr kumimoji="1" lang="it-IT" sz="1000" b="0" i="0" u="none" strike="noStrike" cap="none" normalizeH="0" baseline="0" smtClean="0">
                          <a:ln>
                            <a:noFill/>
                          </a:ln>
                          <a:solidFill>
                            <a:srgbClr val="FFFFFF"/>
                          </a:solidFill>
                          <a:effectLst/>
                          <a:latin typeface="Verdana" pitchFamily="34" charset="0"/>
                          <a:cs typeface="Times New Roman" pitchFamily="18" charset="0"/>
                        </a:rPr>
                        <a:t> patologie rispetto popolazione (&gt; 6)</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800000"/>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smtClean="0">
                          <a:ln>
                            <a:noFill/>
                          </a:ln>
                          <a:solidFill>
                            <a:srgbClr val="FFFFFF"/>
                          </a:solidFill>
                          <a:effectLst/>
                          <a:latin typeface="Verdana" pitchFamily="34" charset="0"/>
                          <a:cs typeface="Times New Roman" pitchFamily="18" charset="0"/>
                        </a:rPr>
                        <a:t>rosso intenso</a:t>
                      </a:r>
                      <a:endParaRPr kumimoji="1" lang="it-IT" sz="3200" b="0" i="0" u="none" strike="noStrike" cap="none" normalizeH="0" baseline="0" smtClean="0">
                        <a:ln>
                          <a:noFill/>
                        </a:ln>
                        <a:solidFill>
                          <a:schemeClr val="tx1"/>
                        </a:solidFill>
                        <a:effectLst/>
                        <a:latin typeface="Times New Roman" pitchFamily="18" charset="0"/>
                      </a:endParaRPr>
                    </a:p>
                  </a:txBody>
                  <a:tcPr marL="72000" marR="72000" marT="125972" marB="1259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800000"/>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000" b="1" i="0" u="none" strike="noStrike" cap="none" normalizeH="0" baseline="0" dirty="0" smtClean="0">
                          <a:ln>
                            <a:noFill/>
                          </a:ln>
                          <a:solidFill>
                            <a:srgbClr val="FFFFFF"/>
                          </a:solidFill>
                          <a:effectLst/>
                          <a:latin typeface="Verdana" pitchFamily="34" charset="0"/>
                          <a:cs typeface="Times New Roman" pitchFamily="18" charset="0"/>
                        </a:rPr>
                        <a:t>Riduzione del rischio</a:t>
                      </a:r>
                      <a:endParaRPr kumimoji="1" lang="it-IT"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0" i="0" u="none" strike="noStrike" cap="none" normalizeH="0" baseline="0" dirty="0" smtClean="0">
                          <a:ln>
                            <a:noFill/>
                          </a:ln>
                          <a:solidFill>
                            <a:srgbClr val="FFFFFF"/>
                          </a:solidFill>
                          <a:effectLst/>
                          <a:latin typeface="Verdana" pitchFamily="34" charset="0"/>
                          <a:cs typeface="Times New Roman" pitchFamily="18" charset="0"/>
                        </a:rPr>
                        <a:t>riprogettazione compiti e posti</a:t>
                      </a:r>
                      <a:endParaRPr kumimoji="1" lang="it-IT" sz="3200" b="0" i="0" u="none" strike="noStrike" cap="none" normalizeH="0" baseline="0" dirty="0" smtClean="0">
                        <a:ln>
                          <a:noFill/>
                        </a:ln>
                        <a:solidFill>
                          <a:schemeClr val="tx1"/>
                        </a:solidFill>
                        <a:effectLst/>
                        <a:latin typeface="Times New Roman" pitchFamily="18" charset="0"/>
                      </a:endParaRPr>
                    </a:p>
                  </a:txBody>
                  <a:tcPr marL="72000" marR="72000" marT="125972" marB="125972" horzOverflow="overflow">
                    <a:lnL w="12700" cap="flat" cmpd="sng" algn="ctr">
                      <a:solidFill>
                        <a:schemeClr val="tx1"/>
                      </a:solidFill>
                      <a:prstDash val="solid"/>
                      <a:round/>
                      <a:headEnd type="none" w="med" len="med"/>
                      <a:tailEnd type="none" w="med" len="med"/>
                    </a:lnL>
                    <a:lnR w="19050" cap="flat" cmpd="sng" algn="ctr">
                      <a:solidFill>
                        <a:srgbClr val="8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800000"/>
                      </a:solidFill>
                      <a:prstDash val="solid"/>
                      <a:round/>
                      <a:headEnd type="none" w="med" len="med"/>
                      <a:tailEnd type="none" w="med" len="med"/>
                    </a:lnB>
                    <a:lnTlToBr>
                      <a:noFill/>
                    </a:lnTlToBr>
                    <a:lnBlToTr>
                      <a:noFill/>
                    </a:lnBlToTr>
                    <a:solidFill>
                      <a:srgbClr val="CC0000"/>
                    </a:solidFill>
                  </a:tcPr>
                </a:tc>
              </a:tr>
            </a:tbl>
          </a:graphicData>
        </a:graphic>
      </p:graphicFrame>
    </p:spTree>
    <p:extLst>
      <p:ext uri="{BB962C8B-B14F-4D97-AF65-F5344CB8AC3E}">
        <p14:creationId xmlns:p14="http://schemas.microsoft.com/office/powerpoint/2010/main" val="1093738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t>I disturbi </a:t>
            </a:r>
            <a:r>
              <a:rPr lang="it-IT" sz="2400" dirty="0" smtClean="0"/>
              <a:t>muscolo-scheletrici</a:t>
            </a:r>
            <a:endParaRPr lang="it-IT" dirty="0">
              <a:solidFill>
                <a:srgbClr val="FF0000"/>
              </a:solidFill>
            </a:endParaRPr>
          </a:p>
        </p:txBody>
      </p:sp>
      <p:sp>
        <p:nvSpPr>
          <p:cNvPr id="5" name="Rectangle 5"/>
          <p:cNvSpPr>
            <a:spLocks noGrp="1" noChangeArrowheads="1"/>
          </p:cNvSpPr>
          <p:nvPr>
            <p:ph type="body" sz="quarter" idx="10"/>
          </p:nvPr>
        </p:nvSpPr>
        <p:spPr bwMode="auto">
          <a:xfrm>
            <a:off x="363071" y="976128"/>
            <a:ext cx="5766795" cy="3711575"/>
          </a:xfrm>
          <a:prstGeom prst="rect">
            <a:avLst/>
          </a:prstGeom>
          <a:noFill/>
          <a:ln>
            <a:noFill/>
          </a:ln>
          <a:effectLst/>
          <a:extLst/>
        </p:spPr>
        <p:txBody>
          <a:bodyPr lIns="0" tIns="0" rIns="0" bIns="0">
            <a:noAutofit/>
          </a:bodyPr>
          <a:lstStyle/>
          <a:p>
            <a:pPr algn="just">
              <a:lnSpc>
                <a:spcPct val="170000"/>
              </a:lnSpc>
              <a:spcBef>
                <a:spcPct val="40000"/>
              </a:spcBef>
              <a:buClr>
                <a:schemeClr val="bg2"/>
              </a:buClr>
              <a:buSzPct val="70000"/>
              <a:defRPr/>
            </a:pPr>
            <a:r>
              <a:rPr lang="it-IT" dirty="0" smtClean="0">
                <a:solidFill>
                  <a:schemeClr val="tx1"/>
                </a:solidFill>
                <a:latin typeface="+mn-lt"/>
              </a:rPr>
              <a:t>Alterazioni </a:t>
            </a:r>
            <a:r>
              <a:rPr lang="it-IT" dirty="0">
                <a:solidFill>
                  <a:schemeClr val="tx1"/>
                </a:solidFill>
                <a:latin typeface="+mn-lt"/>
              </a:rPr>
              <a:t>delle unità muscolo-scheletrico tendinee, dei nervi periferici, delle relative borse articolari e del sistema vascolare aggravate da attività ripetitive</a:t>
            </a:r>
            <a:r>
              <a:rPr lang="it-IT" b="1" baseline="30000" dirty="0">
                <a:solidFill>
                  <a:schemeClr val="tx1"/>
                </a:solidFill>
                <a:latin typeface="+mn-lt"/>
              </a:rPr>
              <a:t>*</a:t>
            </a:r>
            <a:r>
              <a:rPr lang="it-IT" dirty="0">
                <a:solidFill>
                  <a:schemeClr val="tx1"/>
                </a:solidFill>
                <a:latin typeface="+mn-lt"/>
              </a:rPr>
              <a:t> e/o sforzi fisici dell’arto </a:t>
            </a:r>
            <a:r>
              <a:rPr lang="it-IT" dirty="0" smtClean="0">
                <a:solidFill>
                  <a:schemeClr val="tx1"/>
                </a:solidFill>
                <a:latin typeface="+mn-lt"/>
              </a:rPr>
              <a:t>superiore</a:t>
            </a:r>
          </a:p>
          <a:p>
            <a:pPr algn="just">
              <a:lnSpc>
                <a:spcPct val="170000"/>
              </a:lnSpc>
              <a:spcBef>
                <a:spcPct val="40000"/>
              </a:spcBef>
              <a:buClr>
                <a:schemeClr val="bg2"/>
              </a:buClr>
              <a:buSzPct val="70000"/>
              <a:defRPr/>
            </a:pPr>
            <a:endParaRPr lang="it-IT" dirty="0">
              <a:solidFill>
                <a:schemeClr val="tx1"/>
              </a:solidFill>
              <a:latin typeface="+mn-lt"/>
            </a:endParaRPr>
          </a:p>
          <a:p>
            <a:pPr algn="just">
              <a:lnSpc>
                <a:spcPct val="170000"/>
              </a:lnSpc>
              <a:spcBef>
                <a:spcPct val="40000"/>
              </a:spcBef>
              <a:buClr>
                <a:schemeClr val="bg2"/>
              </a:buClr>
              <a:buSzPct val="70000"/>
              <a:defRPr/>
            </a:pPr>
            <a:r>
              <a:rPr lang="it-IT" b="1" dirty="0">
                <a:solidFill>
                  <a:schemeClr val="tx1"/>
                </a:solidFill>
                <a:latin typeface="+mn-lt"/>
              </a:rPr>
              <a:t>L’OMS (già nel 1985) “malattie correlate con il lavoro” (“work-</a:t>
            </a:r>
            <a:r>
              <a:rPr lang="it-IT" b="1" dirty="0" err="1">
                <a:solidFill>
                  <a:schemeClr val="tx1"/>
                </a:solidFill>
                <a:latin typeface="+mn-lt"/>
              </a:rPr>
              <a:t>related</a:t>
            </a:r>
            <a:r>
              <a:rPr lang="it-IT" b="1" dirty="0">
                <a:solidFill>
                  <a:schemeClr val="tx1"/>
                </a:solidFill>
                <a:latin typeface="+mn-lt"/>
              </a:rPr>
              <a:t>”), caratterizzate dai seguenti aspetti:</a:t>
            </a:r>
          </a:p>
          <a:p>
            <a:pPr marL="887413" lvl="1" indent="-342900" algn="just">
              <a:lnSpc>
                <a:spcPct val="170000"/>
              </a:lnSpc>
              <a:spcBef>
                <a:spcPct val="40000"/>
              </a:spcBef>
              <a:buClr>
                <a:schemeClr val="tx2">
                  <a:lumMod val="50000"/>
                </a:schemeClr>
              </a:buClr>
              <a:buSzPct val="100000"/>
              <a:buFont typeface="Arial" panose="020B0604020202020204" pitchFamily="34" charset="0"/>
              <a:buChar char="•"/>
              <a:defRPr/>
            </a:pPr>
            <a:r>
              <a:rPr lang="it-IT" dirty="0">
                <a:solidFill>
                  <a:schemeClr val="tx1"/>
                </a:solidFill>
                <a:latin typeface="+mn-lt"/>
              </a:rPr>
              <a:t>Eziologia multifattoriale (professionale e non)</a:t>
            </a:r>
          </a:p>
          <a:p>
            <a:pPr marL="887413" lvl="1" indent="-342900" algn="just">
              <a:lnSpc>
                <a:spcPct val="170000"/>
              </a:lnSpc>
              <a:spcBef>
                <a:spcPct val="40000"/>
              </a:spcBef>
              <a:buClr>
                <a:schemeClr val="tx2">
                  <a:lumMod val="50000"/>
                </a:schemeClr>
              </a:buClr>
              <a:buSzPct val="100000"/>
              <a:buFont typeface="Arial" panose="020B0604020202020204" pitchFamily="34" charset="0"/>
              <a:buChar char="•"/>
              <a:defRPr/>
            </a:pPr>
            <a:r>
              <a:rPr lang="it-IT" dirty="0">
                <a:solidFill>
                  <a:schemeClr val="tx1"/>
                </a:solidFill>
                <a:latin typeface="+mn-lt"/>
              </a:rPr>
              <a:t>Sviluppo generalmente lungo</a:t>
            </a:r>
          </a:p>
          <a:p>
            <a:pPr marL="887413" lvl="1" indent="-342900" algn="just">
              <a:lnSpc>
                <a:spcPct val="170000"/>
              </a:lnSpc>
              <a:spcBef>
                <a:spcPct val="40000"/>
              </a:spcBef>
              <a:buClr>
                <a:schemeClr val="tx2">
                  <a:lumMod val="50000"/>
                </a:schemeClr>
              </a:buClr>
              <a:buSzPct val="100000"/>
              <a:buFont typeface="Arial" panose="020B0604020202020204" pitchFamily="34" charset="0"/>
              <a:buChar char="•"/>
              <a:defRPr/>
            </a:pPr>
            <a:r>
              <a:rPr lang="it-IT" dirty="0">
                <a:solidFill>
                  <a:schemeClr val="tx1"/>
                </a:solidFill>
                <a:latin typeface="+mn-lt"/>
              </a:rPr>
              <a:t>Guarigione lunga e talvolta mai completa</a:t>
            </a:r>
          </a:p>
          <a:p>
            <a:pPr marL="887413" lvl="1" indent="-342900" algn="just">
              <a:lnSpc>
                <a:spcPct val="170000"/>
              </a:lnSpc>
              <a:spcBef>
                <a:spcPct val="40000"/>
              </a:spcBef>
              <a:buClr>
                <a:schemeClr val="tx2">
                  <a:lumMod val="50000"/>
                </a:schemeClr>
              </a:buClr>
              <a:buSzPct val="100000"/>
              <a:buFont typeface="Arial" panose="020B0604020202020204" pitchFamily="34" charset="0"/>
              <a:buChar char="•"/>
              <a:defRPr/>
            </a:pPr>
            <a:r>
              <a:rPr lang="it-IT" dirty="0">
                <a:solidFill>
                  <a:schemeClr val="tx1"/>
                </a:solidFill>
                <a:latin typeface="+mn-lt"/>
              </a:rPr>
              <a:t>Le unità muscolo-tendinee sono le strutture maggiormente coinvolte</a:t>
            </a:r>
          </a:p>
        </p:txBody>
      </p:sp>
      <p:pic>
        <p:nvPicPr>
          <p:cNvPr id="9218" name="Picture 2" descr="C:\Users\p.lapalombara\Pictures\omino mal di schiena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019300"/>
            <a:ext cx="2366434" cy="236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2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 calcmode="lin" valueType="num">
                                      <p:cBhvr additive="base">
                                        <p:cTn id="16"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txEl>
                                              <p:pRg st="3" end="3"/>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additive="base">
                                        <p:cTn id="20"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4" end="4"/>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I disturbi muscolo-scheletrici</a:t>
            </a:r>
          </a:p>
        </p:txBody>
      </p:sp>
      <p:graphicFrame>
        <p:nvGraphicFramePr>
          <p:cNvPr id="4" name="Group 62"/>
          <p:cNvGraphicFramePr>
            <a:graphicFrameLocks/>
          </p:cNvGraphicFramePr>
          <p:nvPr>
            <p:extLst>
              <p:ext uri="{D42A27DB-BD31-4B8C-83A1-F6EECF244321}">
                <p14:modId xmlns:p14="http://schemas.microsoft.com/office/powerpoint/2010/main" val="1376568624"/>
              </p:ext>
            </p:extLst>
          </p:nvPr>
        </p:nvGraphicFramePr>
        <p:xfrm>
          <a:off x="101602" y="929218"/>
          <a:ext cx="8898466" cy="5182117"/>
        </p:xfrm>
        <a:graphic>
          <a:graphicData uri="http://schemas.openxmlformats.org/drawingml/2006/table">
            <a:tbl>
              <a:tblPr/>
              <a:tblGrid>
                <a:gridCol w="4490892"/>
                <a:gridCol w="4407574"/>
              </a:tblGrid>
              <a:tr h="261546">
                <a:tc gridSpan="2">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1" i="0" u="none" strike="noStrike" cap="none" normalizeH="0" baseline="0" dirty="0" smtClean="0">
                          <a:ln>
                            <a:noFill/>
                          </a:ln>
                          <a:solidFill>
                            <a:schemeClr val="tx2">
                              <a:lumMod val="50000"/>
                            </a:schemeClr>
                          </a:solidFill>
                          <a:effectLst/>
                          <a:latin typeface="+mn-lt"/>
                          <a:cs typeface="Times New Roman" pitchFamily="18" charset="0"/>
                        </a:rPr>
                        <a:t>FATTORI CAUSALI EVOCATI</a:t>
                      </a:r>
                    </a:p>
                  </a:txBody>
                  <a:tcPr marL="17998" marR="17998" marT="35998" marB="3599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endParaRPr lang="it-IT"/>
                    </a:p>
                  </a:txBody>
                  <a:tcPr/>
                </a:tc>
              </a:tr>
              <a:tr h="239328">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tab pos="449263" algn="l"/>
                          <a:tab pos="539750" algn="l"/>
                        </a:tabLst>
                      </a:pPr>
                      <a:r>
                        <a:rPr kumimoji="1" lang="it-IT" sz="1600" b="1" i="1" u="none" strike="noStrike" cap="none" normalizeH="0" baseline="0" dirty="0" smtClean="0">
                          <a:ln>
                            <a:noFill/>
                          </a:ln>
                          <a:solidFill>
                            <a:schemeClr val="tx2">
                              <a:lumMod val="50000"/>
                            </a:schemeClr>
                          </a:solidFill>
                          <a:effectLst/>
                          <a:latin typeface="+mn-lt"/>
                          <a:cs typeface="Times New Roman" pitchFamily="18" charset="0"/>
                        </a:rPr>
                        <a:t>Lavorativi</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1" i="1" u="none" strike="noStrike" cap="none" normalizeH="0" baseline="0" dirty="0" smtClean="0">
                          <a:ln>
                            <a:noFill/>
                          </a:ln>
                          <a:solidFill>
                            <a:schemeClr val="tx2">
                              <a:lumMod val="50000"/>
                            </a:schemeClr>
                          </a:solidFill>
                          <a:effectLst/>
                          <a:latin typeface="+mn-lt"/>
                          <a:cs typeface="Times New Roman" pitchFamily="18" charset="0"/>
                        </a:rPr>
                        <a:t>Extra lavorativi (individuali)</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74345">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Movimenti ripetitivi</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Sesso </a:t>
                      </a:r>
                      <a:r>
                        <a:rPr kumimoji="1" lang="it-IT" sz="1600" b="0" i="1" u="none" strike="noStrike" cap="none" normalizeH="0" baseline="0" dirty="0" smtClean="0">
                          <a:ln>
                            <a:noFill/>
                          </a:ln>
                          <a:solidFill>
                            <a:schemeClr val="tx2">
                              <a:lumMod val="50000"/>
                            </a:schemeClr>
                          </a:solidFill>
                          <a:effectLst/>
                          <a:latin typeface="+mn-lt"/>
                          <a:cs typeface="Times New Roman" pitchFamily="18" charset="0"/>
                        </a:rPr>
                        <a:t>(prevalente femminile)</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159">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Alta frequenza e velocità</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Età </a:t>
                      </a:r>
                      <a:r>
                        <a:rPr kumimoji="1" lang="it-IT" sz="1600" b="0" i="1" u="none" strike="noStrike" cap="none" normalizeH="0" baseline="0" dirty="0" smtClean="0">
                          <a:ln>
                            <a:noFill/>
                          </a:ln>
                          <a:solidFill>
                            <a:schemeClr val="tx2">
                              <a:lumMod val="50000"/>
                            </a:schemeClr>
                          </a:solidFill>
                          <a:effectLst/>
                          <a:latin typeface="+mn-lt"/>
                          <a:cs typeface="Times New Roman" pitchFamily="18" charset="0"/>
                        </a:rPr>
                        <a:t>(media)</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Uso di forza</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Trauma e fratture</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152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Posizioni incongrue </a:t>
                      </a:r>
                      <a:r>
                        <a:rPr kumimoji="1" lang="it-IT" sz="1600" b="0" i="1" u="none" strike="noStrike" cap="none" normalizeH="0" baseline="0" dirty="0" smtClean="0">
                          <a:ln>
                            <a:noFill/>
                          </a:ln>
                          <a:solidFill>
                            <a:schemeClr val="tx2">
                              <a:lumMod val="50000"/>
                            </a:schemeClr>
                          </a:solidFill>
                          <a:effectLst/>
                          <a:latin typeface="+mn-lt"/>
                          <a:cs typeface="Times New Roman" pitchFamily="18" charset="0"/>
                        </a:rPr>
                        <a:t>(mano sopra la testa, braccia altezza spalle o più, deviazione polso, arti inferiori accucciati o inginocchiati)</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Patologie croniche </a:t>
                      </a:r>
                      <a:r>
                        <a:rPr kumimoji="1" lang="it-IT" sz="1600" b="0" i="1" u="none" strike="noStrike" cap="none" normalizeH="0" baseline="0" dirty="0" smtClean="0">
                          <a:ln>
                            <a:noFill/>
                          </a:ln>
                          <a:solidFill>
                            <a:schemeClr val="tx2">
                              <a:lumMod val="50000"/>
                            </a:schemeClr>
                          </a:solidFill>
                          <a:effectLst/>
                          <a:latin typeface="+mn-lt"/>
                          <a:cs typeface="Times New Roman" pitchFamily="18" charset="0"/>
                        </a:rPr>
                        <a:t>(diabete, emodialisi, </a:t>
                      </a:r>
                      <a:r>
                        <a:rPr kumimoji="1" lang="it-IT" sz="1600" b="0" i="1" u="none" strike="noStrike" cap="none" normalizeH="0" baseline="0" dirty="0" err="1" smtClean="0">
                          <a:ln>
                            <a:noFill/>
                          </a:ln>
                          <a:solidFill>
                            <a:schemeClr val="tx2">
                              <a:lumMod val="50000"/>
                            </a:schemeClr>
                          </a:solidFill>
                          <a:effectLst/>
                          <a:latin typeface="+mn-lt"/>
                          <a:cs typeface="Times New Roman" pitchFamily="18" charset="0"/>
                        </a:rPr>
                        <a:t>amiloidosi</a:t>
                      </a:r>
                      <a:r>
                        <a:rPr kumimoji="1" lang="it-IT" sz="1600" b="0" i="1" u="none" strike="noStrike" cap="none" normalizeH="0" baseline="0" dirty="0" smtClean="0">
                          <a:ln>
                            <a:noFill/>
                          </a:ln>
                          <a:solidFill>
                            <a:schemeClr val="tx2">
                              <a:lumMod val="50000"/>
                            </a:schemeClr>
                          </a:solidFill>
                          <a:effectLst/>
                          <a:latin typeface="+mn-lt"/>
                          <a:cs typeface="Times New Roman" pitchFamily="18" charset="0"/>
                        </a:rPr>
                        <a:t>, </a:t>
                      </a:r>
                      <a:r>
                        <a:rPr kumimoji="1" lang="it-IT" sz="1600" b="0" i="1" u="none" strike="noStrike" cap="none" normalizeH="0" baseline="0" dirty="0" err="1" smtClean="0">
                          <a:ln>
                            <a:noFill/>
                          </a:ln>
                          <a:solidFill>
                            <a:schemeClr val="tx2">
                              <a:lumMod val="50000"/>
                            </a:schemeClr>
                          </a:solidFill>
                          <a:effectLst/>
                          <a:latin typeface="+mn-lt"/>
                          <a:cs typeface="Times New Roman" pitchFamily="18" charset="0"/>
                        </a:rPr>
                        <a:t>collagenopatia</a:t>
                      </a:r>
                      <a:r>
                        <a:rPr kumimoji="1" lang="it-IT" sz="1600" b="0" i="1" u="none" strike="noStrike" cap="none" normalizeH="0" baseline="0" dirty="0" smtClean="0">
                          <a:ln>
                            <a:noFill/>
                          </a:ln>
                          <a:solidFill>
                            <a:schemeClr val="tx2">
                              <a:lumMod val="50000"/>
                            </a:schemeClr>
                          </a:solidFill>
                          <a:effectLst/>
                          <a:latin typeface="+mn-lt"/>
                          <a:cs typeface="Times New Roman" pitchFamily="18" charset="0"/>
                        </a:rPr>
                        <a:t>, artrite reumatoide, artrosi primitive delle mani, distiroidismi)</a:t>
                      </a: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559">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Recupero insufficiente</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Stato ormonale </a:t>
                      </a:r>
                      <a:r>
                        <a:rPr kumimoji="1" lang="it-IT" sz="1600" b="0" i="1" u="none" strike="noStrike" cap="none" normalizeH="0" baseline="0" dirty="0" smtClean="0">
                          <a:ln>
                            <a:noFill/>
                          </a:ln>
                          <a:solidFill>
                            <a:schemeClr val="tx2">
                              <a:lumMod val="50000"/>
                            </a:schemeClr>
                          </a:solidFill>
                          <a:effectLst/>
                          <a:latin typeface="+mn-lt"/>
                          <a:cs typeface="Times New Roman" pitchFamily="18" charset="0"/>
                        </a:rPr>
                        <a:t>(gravidanza, menopausa, obesità)</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smtClean="0">
                          <a:ln>
                            <a:noFill/>
                          </a:ln>
                          <a:solidFill>
                            <a:schemeClr val="tx2">
                              <a:lumMod val="50000"/>
                            </a:schemeClr>
                          </a:solidFill>
                          <a:effectLst/>
                          <a:latin typeface="+mn-lt"/>
                          <a:cs typeface="Times New Roman" pitchFamily="18" charset="0"/>
                        </a:rPr>
                        <a:t>Vibrazioni</a:t>
                      </a:r>
                      <a:endParaRPr kumimoji="1" lang="it-IT" sz="1600" b="0" i="0" u="none" strike="noStrike" cap="none" normalizeH="0" baseline="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Attività tempo libero</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Compressioni di strutture anatomiche</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Struttura antropometrica</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smtClean="0">
                          <a:ln>
                            <a:noFill/>
                          </a:ln>
                          <a:solidFill>
                            <a:schemeClr val="tx2">
                              <a:lumMod val="50000"/>
                            </a:schemeClr>
                          </a:solidFill>
                          <a:effectLst/>
                          <a:latin typeface="+mn-lt"/>
                          <a:cs typeface="Times New Roman" pitchFamily="18" charset="0"/>
                        </a:rPr>
                        <a:t>Disergonomia degli strumenti</a:t>
                      </a:r>
                      <a:endParaRPr kumimoji="1" lang="it-IT" sz="1600" b="0" i="0" u="none" strike="noStrike" cap="none" normalizeH="0" baseline="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Condizione psicologica</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smtClean="0">
                          <a:ln>
                            <a:noFill/>
                          </a:ln>
                          <a:solidFill>
                            <a:schemeClr val="tx2">
                              <a:lumMod val="50000"/>
                            </a:schemeClr>
                          </a:solidFill>
                          <a:effectLst/>
                          <a:latin typeface="+mn-lt"/>
                          <a:cs typeface="Times New Roman" pitchFamily="18" charset="0"/>
                        </a:rPr>
                        <a:t>Uso di guanti</a:t>
                      </a:r>
                      <a:endParaRPr kumimoji="1" lang="it-IT" sz="1600" b="0" i="0" u="none" strike="noStrike" cap="none" normalizeH="0" baseline="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2"/>
                        </a:buClr>
                        <a:buSzPct val="70000"/>
                        <a:buFont typeface="Wingdings" pitchFamily="2" charset="2"/>
                        <a:buNone/>
                        <a:tabLst/>
                      </a:pPr>
                      <a:endParaRPr kumimoji="0"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Esposizioni a freddo</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2"/>
                        </a:buClr>
                        <a:buSzPct val="70000"/>
                        <a:buFont typeface="Wingdings" pitchFamily="2" charset="2"/>
                        <a:buNone/>
                        <a:tabLst/>
                      </a:pPr>
                      <a:endParaRPr kumimoji="0"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smtClean="0">
                          <a:ln>
                            <a:noFill/>
                          </a:ln>
                          <a:solidFill>
                            <a:schemeClr val="tx2">
                              <a:lumMod val="50000"/>
                            </a:schemeClr>
                          </a:solidFill>
                          <a:effectLst/>
                          <a:latin typeface="+mn-lt"/>
                          <a:cs typeface="Times New Roman" pitchFamily="18" charset="0"/>
                        </a:rPr>
                        <a:t>Lavoro secondo incentivi</a:t>
                      </a:r>
                      <a:endParaRPr kumimoji="1" lang="it-IT" sz="1600" b="0" i="0" u="none" strike="noStrike" cap="none" normalizeH="0" baseline="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2"/>
                        </a:buClr>
                        <a:buSzPct val="70000"/>
                        <a:buFont typeface="Wingdings" pitchFamily="2" charset="2"/>
                        <a:buNone/>
                        <a:tabLst/>
                      </a:pPr>
                      <a:endParaRPr kumimoji="0"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smtClean="0">
                          <a:ln>
                            <a:noFill/>
                          </a:ln>
                          <a:solidFill>
                            <a:schemeClr val="tx2">
                              <a:lumMod val="50000"/>
                            </a:schemeClr>
                          </a:solidFill>
                          <a:effectLst/>
                          <a:latin typeface="+mn-lt"/>
                          <a:cs typeface="Times New Roman" pitchFamily="18" charset="0"/>
                        </a:rPr>
                        <a:t>Parcellizzazione del lavoro</a:t>
                      </a:r>
                      <a:endParaRPr kumimoji="1" lang="it-IT" sz="1600" b="0" i="0" u="none" strike="noStrike" cap="none" normalizeH="0" baseline="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2"/>
                        </a:buClr>
                        <a:buSzPct val="70000"/>
                        <a:buFont typeface="Wingdings" pitchFamily="2" charset="2"/>
                        <a:buNone/>
                        <a:tabLst/>
                      </a:pPr>
                      <a:endParaRPr kumimoji="0"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smtClean="0">
                          <a:ln>
                            <a:noFill/>
                          </a:ln>
                          <a:solidFill>
                            <a:schemeClr val="tx2">
                              <a:lumMod val="50000"/>
                            </a:schemeClr>
                          </a:solidFill>
                          <a:effectLst/>
                          <a:latin typeface="+mn-lt"/>
                          <a:cs typeface="Times New Roman" pitchFamily="18" charset="0"/>
                        </a:rPr>
                        <a:t>Ritmi imposti</a:t>
                      </a:r>
                      <a:endParaRPr kumimoji="1" lang="it-IT" sz="1600" b="0" i="0" u="none" strike="noStrike" cap="none" normalizeH="0" baseline="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2"/>
                        </a:buClr>
                        <a:buSzPct val="70000"/>
                        <a:buFont typeface="Wingdings" pitchFamily="2" charset="2"/>
                        <a:buNone/>
                        <a:tabLst/>
                      </a:pPr>
                      <a:endParaRPr kumimoji="0"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328">
                <a:tc>
                  <a:txBody>
                    <a:bodyPr/>
                    <a:lstStyle/>
                    <a:p>
                      <a:pPr marL="469900" marR="0" lvl="0" indent="-469900" algn="l" defTabSz="914400" rtl="0" eaLnBrk="1" fontAlgn="base" latinLnBrk="0" hangingPunct="1">
                        <a:lnSpc>
                          <a:spcPct val="90000"/>
                        </a:lnSpc>
                        <a:spcBef>
                          <a:spcPct val="0"/>
                        </a:spcBef>
                        <a:spcAft>
                          <a:spcPct val="0"/>
                        </a:spcAft>
                        <a:buClrTx/>
                        <a:buSzTx/>
                        <a:buFontTx/>
                        <a:buNone/>
                        <a:tabLst/>
                      </a:pPr>
                      <a:r>
                        <a:rPr kumimoji="1" lang="it-IT" sz="1600" b="0" i="0" u="none" strike="noStrike" cap="none" normalizeH="0" baseline="0" dirty="0" smtClean="0">
                          <a:ln>
                            <a:noFill/>
                          </a:ln>
                          <a:solidFill>
                            <a:schemeClr val="tx2">
                              <a:lumMod val="50000"/>
                            </a:schemeClr>
                          </a:solidFill>
                          <a:effectLst/>
                          <a:latin typeface="+mn-lt"/>
                          <a:cs typeface="Times New Roman" pitchFamily="18" charset="0"/>
                        </a:rPr>
                        <a:t>Inesperienza lavorativa</a:t>
                      </a:r>
                      <a:endParaRPr kumimoji="1"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2"/>
                        </a:buClr>
                        <a:buSzPct val="70000"/>
                        <a:buFont typeface="Wingdings" pitchFamily="2" charset="2"/>
                        <a:buNone/>
                        <a:tabLst/>
                      </a:pPr>
                      <a:endParaRPr kumimoji="0" lang="it-IT" sz="1600" b="0" i="0" u="none" strike="noStrike" cap="none" normalizeH="0" baseline="0" dirty="0" smtClean="0">
                        <a:ln>
                          <a:noFill/>
                        </a:ln>
                        <a:solidFill>
                          <a:schemeClr val="tx2">
                            <a:lumMod val="50000"/>
                          </a:schemeClr>
                        </a:solidFill>
                        <a:effectLst/>
                        <a:latin typeface="+mn-lt"/>
                      </a:endParaRPr>
                    </a:p>
                  </a:txBody>
                  <a:tcPr marL="17998" marR="17998" marT="35998" marB="35998"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16802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Definizioni</a:t>
            </a:r>
          </a:p>
        </p:txBody>
      </p:sp>
      <p:sp>
        <p:nvSpPr>
          <p:cNvPr id="3" name="Segnaposto testo 2"/>
          <p:cNvSpPr>
            <a:spLocks noGrp="1"/>
          </p:cNvSpPr>
          <p:nvPr>
            <p:ph type="body" sz="quarter" idx="10"/>
          </p:nvPr>
        </p:nvSpPr>
        <p:spPr>
          <a:xfrm>
            <a:off x="376518" y="980950"/>
            <a:ext cx="8501511" cy="3711575"/>
          </a:xfrm>
        </p:spPr>
        <p:txBody>
          <a:bodyPr>
            <a:noAutofit/>
          </a:bodyPr>
          <a:lstStyle/>
          <a:p>
            <a:pPr algn="just">
              <a:lnSpc>
                <a:spcPct val="170000"/>
              </a:lnSpc>
            </a:pPr>
            <a:r>
              <a:rPr lang="it-IT" sz="1800" b="1" dirty="0" smtClean="0">
                <a:solidFill>
                  <a:schemeClr val="tx1"/>
                </a:solidFill>
              </a:rPr>
              <a:t>Art. 167</a:t>
            </a:r>
            <a:endParaRPr lang="it-IT" sz="1800" b="1" dirty="0">
              <a:solidFill>
                <a:schemeClr val="tx1"/>
              </a:solidFill>
            </a:endParaRPr>
          </a:p>
          <a:p>
            <a:pPr algn="just">
              <a:lnSpc>
                <a:spcPct val="170000"/>
              </a:lnSpc>
            </a:pPr>
            <a:r>
              <a:rPr lang="it-IT" sz="1800" b="1" dirty="0" smtClean="0">
                <a:solidFill>
                  <a:schemeClr val="tx1"/>
                </a:solidFill>
              </a:rPr>
              <a:t>Movimentazione </a:t>
            </a:r>
            <a:r>
              <a:rPr lang="it-IT" sz="1800" b="1" dirty="0">
                <a:solidFill>
                  <a:schemeClr val="tx1"/>
                </a:solidFill>
              </a:rPr>
              <a:t>manuale dei carichi: </a:t>
            </a:r>
            <a:r>
              <a:rPr lang="it-IT" sz="1800" dirty="0">
                <a:solidFill>
                  <a:schemeClr val="tx1"/>
                </a:solidFill>
              </a:rPr>
              <a:t>le operazioni di trasporto o di sostegno di un carico ad opera di uno </a:t>
            </a:r>
            <a:r>
              <a:rPr lang="it-IT" sz="1800" dirty="0" smtClean="0">
                <a:solidFill>
                  <a:schemeClr val="tx1"/>
                </a:solidFill>
              </a:rPr>
              <a:t>o più </a:t>
            </a:r>
            <a:r>
              <a:rPr lang="it-IT" sz="1800" dirty="0">
                <a:solidFill>
                  <a:schemeClr val="tx1"/>
                </a:solidFill>
              </a:rPr>
              <a:t>lavoratori, comprese le azioni del sollevare, deporre, spingere, tirare, portare o spostare un carico, che, per </a:t>
            </a:r>
            <a:r>
              <a:rPr lang="it-IT" sz="1800" dirty="0" smtClean="0">
                <a:solidFill>
                  <a:schemeClr val="tx1"/>
                </a:solidFill>
              </a:rPr>
              <a:t>le loro </a:t>
            </a:r>
            <a:r>
              <a:rPr lang="it-IT" sz="1800" dirty="0">
                <a:solidFill>
                  <a:schemeClr val="tx1"/>
                </a:solidFill>
              </a:rPr>
              <a:t>caratteristiche o in conseguenza delle condizioni ergonomiche sfavorevoli, comportano rischi di patologie </a:t>
            </a:r>
            <a:r>
              <a:rPr lang="it-IT" sz="1800" dirty="0" smtClean="0">
                <a:solidFill>
                  <a:schemeClr val="tx1"/>
                </a:solidFill>
              </a:rPr>
              <a:t>da sovraccarico biomeccanico, in particolare dorso-lombari;</a:t>
            </a:r>
          </a:p>
          <a:p>
            <a:pPr algn="just">
              <a:lnSpc>
                <a:spcPct val="170000"/>
              </a:lnSpc>
            </a:pPr>
            <a:r>
              <a:rPr lang="it-IT" sz="1800" b="1" dirty="0" smtClean="0">
                <a:solidFill>
                  <a:schemeClr val="tx1"/>
                </a:solidFill>
              </a:rPr>
              <a:t>Patologie da sovraccarico biomeccanico: </a:t>
            </a:r>
            <a:r>
              <a:rPr lang="it-IT" sz="1800" dirty="0" smtClean="0">
                <a:solidFill>
                  <a:schemeClr val="tx1"/>
                </a:solidFill>
              </a:rPr>
              <a:t>patologie delle strutture osteoarticolari, </a:t>
            </a:r>
            <a:r>
              <a:rPr lang="it-IT" sz="1800" dirty="0" err="1" smtClean="0">
                <a:solidFill>
                  <a:schemeClr val="tx1"/>
                </a:solidFill>
              </a:rPr>
              <a:t>muscolotendinee</a:t>
            </a:r>
            <a:r>
              <a:rPr lang="it-IT" sz="1800" dirty="0" smtClean="0">
                <a:solidFill>
                  <a:schemeClr val="tx1"/>
                </a:solidFill>
              </a:rPr>
              <a:t> e </a:t>
            </a:r>
            <a:r>
              <a:rPr lang="it-IT" sz="1800" dirty="0" err="1" smtClean="0">
                <a:solidFill>
                  <a:schemeClr val="tx1"/>
                </a:solidFill>
              </a:rPr>
              <a:t>nervovascolari</a:t>
            </a:r>
            <a:r>
              <a:rPr lang="it-IT" sz="1800" dirty="0" smtClean="0">
                <a:solidFill>
                  <a:schemeClr val="tx1"/>
                </a:solidFill>
              </a:rPr>
              <a:t>. </a:t>
            </a:r>
          </a:p>
          <a:p>
            <a:pPr algn="just">
              <a:lnSpc>
                <a:spcPct val="170000"/>
              </a:lnSpc>
            </a:pPr>
            <a:r>
              <a:rPr lang="it-IT" sz="1800" b="1" dirty="0" smtClean="0">
                <a:solidFill>
                  <a:schemeClr val="tx1"/>
                </a:solidFill>
              </a:rPr>
              <a:t>UNI: </a:t>
            </a:r>
            <a:r>
              <a:rPr lang="it-IT" sz="1800" dirty="0" smtClean="0">
                <a:solidFill>
                  <a:schemeClr val="tx1"/>
                </a:solidFill>
              </a:rPr>
              <a:t>ENTE NAZIONALE ITALIANO DI UNIFICAZIONE svolge attività normativa in tutti i settori.  E’ riconosciuto dallo Stato e dall’Unione Europea e rappresenta l’Italia nello sviluppo delle normative internazionali (ISO e CEN)</a:t>
            </a:r>
          </a:p>
          <a:p>
            <a:pPr algn="just">
              <a:lnSpc>
                <a:spcPct val="170000"/>
              </a:lnSpc>
            </a:pPr>
            <a:endParaRPr lang="it-IT" sz="1800" dirty="0">
              <a:solidFill>
                <a:schemeClr val="tx1"/>
              </a:solidFill>
            </a:endParaRPr>
          </a:p>
        </p:txBody>
      </p:sp>
      <p:pic>
        <p:nvPicPr>
          <p:cNvPr id="1026" name="Picture 2" descr="C:\Users\p.lapalombara\Pictures\UN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312" y="1021291"/>
            <a:ext cx="881717" cy="64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47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I disturbi muscolo-scheletrici</a:t>
            </a:r>
          </a:p>
        </p:txBody>
      </p:sp>
      <p:graphicFrame>
        <p:nvGraphicFramePr>
          <p:cNvPr id="5" name="Group 104"/>
          <p:cNvGraphicFramePr>
            <a:graphicFrameLocks/>
          </p:cNvGraphicFramePr>
          <p:nvPr>
            <p:extLst>
              <p:ext uri="{D42A27DB-BD31-4B8C-83A1-F6EECF244321}">
                <p14:modId xmlns:p14="http://schemas.microsoft.com/office/powerpoint/2010/main" val="787707081"/>
              </p:ext>
            </p:extLst>
          </p:nvPr>
        </p:nvGraphicFramePr>
        <p:xfrm>
          <a:off x="511692" y="941064"/>
          <a:ext cx="8151813" cy="5237835"/>
        </p:xfrm>
        <a:graphic>
          <a:graphicData uri="http://schemas.openxmlformats.org/drawingml/2006/table">
            <a:tbl>
              <a:tblPr/>
              <a:tblGrid>
                <a:gridCol w="8151813"/>
              </a:tblGrid>
              <a:tr h="413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it-IT" sz="1600" b="1" i="0" u="none" strike="noStrike" cap="none" normalizeH="0" baseline="0" dirty="0" smtClean="0">
                          <a:ln>
                            <a:noFill/>
                          </a:ln>
                          <a:solidFill>
                            <a:schemeClr val="tx2">
                              <a:lumMod val="50000"/>
                            </a:schemeClr>
                          </a:solidFill>
                          <a:effectLst/>
                          <a:latin typeface="+mn-lt"/>
                          <a:cs typeface="Times New Roman" pitchFamily="18" charset="0"/>
                        </a:rPr>
                        <a:t>PRINCIPALI GRUPPI DI LAVORATORI ESPOSTI</a:t>
                      </a:r>
                      <a:endParaRPr kumimoji="1" lang="it-IT" sz="1600" b="0" i="0" u="none" strike="noStrike" cap="none" normalizeH="0" baseline="0" dirty="0" smtClean="0">
                        <a:ln>
                          <a:noFill/>
                        </a:ln>
                        <a:solidFill>
                          <a:schemeClr val="tx2">
                            <a:lumMod val="50000"/>
                          </a:schemeClr>
                        </a:solidFill>
                        <a:effectLst/>
                        <a:latin typeface="+mn-lt"/>
                      </a:endParaRPr>
                    </a:p>
                  </a:txBody>
                  <a:tcPr marL="36003" marR="36003"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alle catene di montaggio, assemblaggio e cablaggio</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carico/scarico linea a ritmi prefissati</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al confezionamento</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alla cernita manuale</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alla macellazione e lavorazione carni</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 levigatura manuale</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alle cucine</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 servizi di pulizie</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al taglio e cucito nell’industria di confezione abiti</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Operatori a tastiere</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Musicisti</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Parrucchieri</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alle casse</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Imbianchini</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Muratori</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nell’industria calzaturiera e della pelletteria</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al lavoro di tappezzeria</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3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it-IT" sz="1400" b="0" i="0" u="none" strike="noStrike" cap="none" normalizeH="0" baseline="0" dirty="0" smtClean="0">
                          <a:ln>
                            <a:noFill/>
                          </a:ln>
                          <a:solidFill>
                            <a:schemeClr val="tx2">
                              <a:lumMod val="50000"/>
                            </a:schemeClr>
                          </a:solidFill>
                          <a:effectLst/>
                          <a:latin typeface="+mn-lt"/>
                          <a:cs typeface="Times New Roman" pitchFamily="18" charset="0"/>
                        </a:rPr>
                        <a:t>Addetti in via continuativa ad alcune lavorazioni agricole (potatura, raccolta e cernita, mungitura manuale, ecc.)</a:t>
                      </a:r>
                      <a:endParaRPr kumimoji="1" lang="it-IT" sz="1400" b="0" i="0" u="none" strike="noStrike" cap="none" normalizeH="0" baseline="0" dirty="0" smtClean="0">
                        <a:ln>
                          <a:noFill/>
                        </a:ln>
                        <a:solidFill>
                          <a:schemeClr val="tx2">
                            <a:lumMod val="50000"/>
                          </a:schemeClr>
                        </a:solidFill>
                        <a:effectLst/>
                        <a:latin typeface="+mn-lt"/>
                      </a:endParaRPr>
                    </a:p>
                  </a:txBody>
                  <a:tcPr marL="36003" marR="36003" marT="18003" marB="180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9949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692"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3" name="Segnaposto testo 2"/>
          <p:cNvSpPr>
            <a:spLocks noGrp="1"/>
          </p:cNvSpPr>
          <p:nvPr>
            <p:ph type="body" sz="quarter" idx="10"/>
          </p:nvPr>
        </p:nvSpPr>
        <p:spPr>
          <a:xfrm>
            <a:off x="472799" y="1450262"/>
            <a:ext cx="4556402" cy="3866805"/>
          </a:xfrm>
        </p:spPr>
        <p:txBody>
          <a:bodyPr>
            <a:noAutofit/>
          </a:bodyPr>
          <a:lstStyle/>
          <a:p>
            <a:pPr>
              <a:lnSpc>
                <a:spcPct val="170000"/>
              </a:lnSpc>
            </a:pPr>
            <a:r>
              <a:rPr lang="it-IT" sz="1800" dirty="0" smtClean="0">
                <a:solidFill>
                  <a:schemeClr val="tx1"/>
                </a:solidFill>
              </a:rPr>
              <a:t>I consigli forniti di seguito riguardano oggetti di peso </a:t>
            </a:r>
            <a:r>
              <a:rPr lang="it-IT" sz="1800" b="1" dirty="0" smtClean="0">
                <a:solidFill>
                  <a:schemeClr val="tx1"/>
                </a:solidFill>
              </a:rPr>
              <a:t>superiore ai 3 kg</a:t>
            </a:r>
          </a:p>
          <a:p>
            <a:pPr>
              <a:lnSpc>
                <a:spcPct val="170000"/>
              </a:lnSpc>
            </a:pPr>
            <a:r>
              <a:rPr lang="it-IT" sz="1800" dirty="0" smtClean="0">
                <a:solidFill>
                  <a:schemeClr val="tx1"/>
                </a:solidFill>
              </a:rPr>
              <a:t>Al di sotto di questo valore il rischio per la schiena è generalmente trascurabile</a:t>
            </a:r>
          </a:p>
          <a:p>
            <a:pPr marL="285750" indent="-285750">
              <a:lnSpc>
                <a:spcPct val="170000"/>
              </a:lnSpc>
              <a:buFont typeface="Arial" panose="020B0604020202020204" pitchFamily="34" charset="0"/>
              <a:buChar char="•"/>
            </a:pPr>
            <a:endParaRPr lang="it-IT" sz="1800" dirty="0" smtClean="0">
              <a:solidFill>
                <a:schemeClr val="tx1"/>
              </a:solidFill>
            </a:endParaRPr>
          </a:p>
          <a:p>
            <a:pPr algn="just">
              <a:lnSpc>
                <a:spcPct val="170000"/>
              </a:lnSpc>
            </a:pPr>
            <a:r>
              <a:rPr lang="it-IT" sz="1800" dirty="0" smtClean="0">
                <a:solidFill>
                  <a:schemeClr val="tx1"/>
                </a:solidFill>
              </a:rPr>
              <a:t>Anche quando l’attività è sporadica occorre conoscere le </a:t>
            </a:r>
            <a:r>
              <a:rPr lang="it-IT" sz="1800" b="1" dirty="0" smtClean="0">
                <a:solidFill>
                  <a:schemeClr val="tx1"/>
                </a:solidFill>
              </a:rPr>
              <a:t>posizioni corrette </a:t>
            </a:r>
            <a:r>
              <a:rPr lang="it-IT" sz="1800" dirty="0" smtClean="0">
                <a:solidFill>
                  <a:schemeClr val="tx1"/>
                </a:solidFill>
              </a:rPr>
              <a:t>per evitare disturbi dell’apparato muscoloscheletrico</a:t>
            </a:r>
          </a:p>
          <a:p>
            <a:pPr>
              <a:lnSpc>
                <a:spcPct val="170000"/>
              </a:lnSpc>
            </a:pPr>
            <a:endParaRPr lang="it-IT" sz="1800" dirty="0">
              <a:solidFill>
                <a:schemeClr val="tx1"/>
              </a:solidFill>
            </a:endParaRPr>
          </a:p>
          <a:p>
            <a:pPr marL="285750" indent="-285750">
              <a:lnSpc>
                <a:spcPct val="170000"/>
              </a:lnSpc>
              <a:buFont typeface="Arial" panose="020B0604020202020204" pitchFamily="34" charset="0"/>
              <a:buChar char="•"/>
            </a:pPr>
            <a:endParaRPr lang="it-IT" sz="1800" dirty="0">
              <a:solidFill>
                <a:schemeClr val="tx1"/>
              </a:solidFill>
            </a:endParaRPr>
          </a:p>
        </p:txBody>
      </p:sp>
      <p:pic>
        <p:nvPicPr>
          <p:cNvPr id="9"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5" y="2057400"/>
            <a:ext cx="364172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924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692" y="173739"/>
            <a:ext cx="7886700" cy="581174"/>
          </a:xfrm>
        </p:spPr>
        <p:txBody>
          <a:bodyPr>
            <a:noAutofit/>
          </a:bodyPr>
          <a:lstStyle/>
          <a:p>
            <a:r>
              <a:rPr lang="it-IT" dirty="0" smtClean="0"/>
              <a:t>Procedure per la movimentazione manuale dei carichi</a:t>
            </a:r>
            <a:endParaRPr lang="it-IT" dirty="0"/>
          </a:p>
        </p:txBody>
      </p:sp>
      <p:sp>
        <p:nvSpPr>
          <p:cNvPr id="3" name="Segnaposto testo 2"/>
          <p:cNvSpPr>
            <a:spLocks noGrp="1"/>
          </p:cNvSpPr>
          <p:nvPr>
            <p:ph type="body" sz="quarter" idx="10"/>
          </p:nvPr>
        </p:nvSpPr>
        <p:spPr>
          <a:xfrm>
            <a:off x="193398" y="967662"/>
            <a:ext cx="8442602" cy="5102938"/>
          </a:xfrm>
        </p:spPr>
        <p:txBody>
          <a:bodyPr>
            <a:normAutofit fontScale="92500"/>
          </a:bodyPr>
          <a:lstStyle/>
          <a:p>
            <a:pPr>
              <a:lnSpc>
                <a:spcPct val="150000"/>
              </a:lnSpc>
            </a:pPr>
            <a:r>
              <a:rPr lang="it-IT" b="1" dirty="0" smtClean="0">
                <a:solidFill>
                  <a:schemeClr val="tx1"/>
                </a:solidFill>
              </a:rPr>
              <a:t>LE REGOLE PRINCIPALI PER EVITARE I DANNI</a:t>
            </a:r>
          </a:p>
          <a:p>
            <a:pPr>
              <a:lnSpc>
                <a:spcPct val="150000"/>
              </a:lnSpc>
            </a:pPr>
            <a:r>
              <a:rPr lang="it-IT" dirty="0" smtClean="0">
                <a:solidFill>
                  <a:schemeClr val="tx1"/>
                </a:solidFill>
              </a:rPr>
              <a:t>Prima di sollevare o trasportare un carico è </a:t>
            </a:r>
          </a:p>
          <a:p>
            <a:pPr>
              <a:lnSpc>
                <a:spcPct val="150000"/>
              </a:lnSpc>
            </a:pPr>
            <a:r>
              <a:rPr lang="it-IT" dirty="0" smtClean="0">
                <a:solidFill>
                  <a:schemeClr val="tx1"/>
                </a:solidFill>
              </a:rPr>
              <a:t>importante conoscere</a:t>
            </a:r>
          </a:p>
          <a:p>
            <a:pPr marL="285750" indent="-285750">
              <a:lnSpc>
                <a:spcPct val="150000"/>
              </a:lnSpc>
              <a:buFont typeface="Arial" panose="020B0604020202020204" pitchFamily="34" charset="0"/>
              <a:buChar char="•"/>
            </a:pPr>
            <a:r>
              <a:rPr lang="it-IT" b="1" dirty="0" smtClean="0">
                <a:solidFill>
                  <a:schemeClr val="tx1"/>
                </a:solidFill>
              </a:rPr>
              <a:t>Quanto pesa</a:t>
            </a:r>
          </a:p>
          <a:p>
            <a:pPr marL="285750" indent="-285750">
              <a:lnSpc>
                <a:spcPct val="150000"/>
              </a:lnSpc>
              <a:buFont typeface="Arial" panose="020B0604020202020204" pitchFamily="34" charset="0"/>
              <a:buChar char="•"/>
            </a:pPr>
            <a:r>
              <a:rPr lang="it-IT" b="1" dirty="0" smtClean="0">
                <a:solidFill>
                  <a:schemeClr val="tx1"/>
                </a:solidFill>
              </a:rPr>
              <a:t>La temperatura esterna</a:t>
            </a:r>
          </a:p>
          <a:p>
            <a:pPr marL="285750" indent="-285750">
              <a:lnSpc>
                <a:spcPct val="150000"/>
              </a:lnSpc>
              <a:buFont typeface="Arial" panose="020B0604020202020204" pitchFamily="34" charset="0"/>
              <a:buChar char="•"/>
            </a:pPr>
            <a:r>
              <a:rPr lang="it-IT" b="1" dirty="0" smtClean="0">
                <a:solidFill>
                  <a:schemeClr val="tx1"/>
                </a:solidFill>
              </a:rPr>
              <a:t>Le caratteristiche del contenitore e del contenuto</a:t>
            </a:r>
          </a:p>
          <a:p>
            <a:pPr marL="285750" indent="-285750">
              <a:lnSpc>
                <a:spcPct val="150000"/>
              </a:lnSpc>
              <a:buFont typeface="Arial" panose="020B0604020202020204" pitchFamily="34" charset="0"/>
              <a:buChar char="•"/>
            </a:pPr>
            <a:r>
              <a:rPr lang="it-IT" b="1" dirty="0" smtClean="0">
                <a:solidFill>
                  <a:schemeClr val="tx1"/>
                </a:solidFill>
              </a:rPr>
              <a:t>La stabilità del contenuto</a:t>
            </a:r>
          </a:p>
          <a:p>
            <a:pPr marL="285750" indent="-285750">
              <a:lnSpc>
                <a:spcPct val="150000"/>
              </a:lnSpc>
              <a:buFont typeface="Arial" panose="020B0604020202020204" pitchFamily="34" charset="0"/>
              <a:buChar char="•"/>
            </a:pPr>
            <a:endParaRPr lang="it-IT" b="1" dirty="0">
              <a:solidFill>
                <a:schemeClr val="tx1"/>
              </a:solidFill>
            </a:endParaRPr>
          </a:p>
          <a:p>
            <a:pPr>
              <a:lnSpc>
                <a:spcPct val="150000"/>
              </a:lnSpc>
            </a:pPr>
            <a:r>
              <a:rPr lang="it-IT" dirty="0">
                <a:solidFill>
                  <a:schemeClr val="tx1"/>
                </a:solidFill>
              </a:rPr>
              <a:t>Evitare anche di</a:t>
            </a:r>
            <a:r>
              <a:rPr lang="it-IT" dirty="0" smtClean="0">
                <a:solidFill>
                  <a:schemeClr val="tx1"/>
                </a:solidFill>
              </a:rPr>
              <a:t>:</a:t>
            </a:r>
          </a:p>
          <a:p>
            <a:pPr marL="285750" indent="-285750">
              <a:lnSpc>
                <a:spcPct val="150000"/>
              </a:lnSpc>
              <a:buFont typeface="Arial" panose="020B0604020202020204" pitchFamily="34" charset="0"/>
              <a:buChar char="•"/>
            </a:pPr>
            <a:r>
              <a:rPr lang="it-IT" b="1" dirty="0" smtClean="0">
                <a:solidFill>
                  <a:schemeClr val="tx1"/>
                </a:solidFill>
              </a:rPr>
              <a:t>Spostare oggetti troppo ingombranti</a:t>
            </a:r>
          </a:p>
          <a:p>
            <a:pPr marL="285750" indent="-285750">
              <a:lnSpc>
                <a:spcPct val="150000"/>
              </a:lnSpc>
              <a:buFont typeface="Arial" panose="020B0604020202020204" pitchFamily="34" charset="0"/>
              <a:buChar char="•"/>
            </a:pPr>
            <a:r>
              <a:rPr lang="it-IT" b="1" dirty="0" smtClean="0">
                <a:solidFill>
                  <a:schemeClr val="tx1"/>
                </a:solidFill>
              </a:rPr>
              <a:t>Camminare su pavimenti scivolosi, sconnessi, con dislivelli</a:t>
            </a:r>
          </a:p>
          <a:p>
            <a:pPr marL="285750" indent="-285750">
              <a:lnSpc>
                <a:spcPct val="150000"/>
              </a:lnSpc>
              <a:buFont typeface="Arial" panose="020B0604020202020204" pitchFamily="34" charset="0"/>
              <a:buChar char="•"/>
            </a:pPr>
            <a:r>
              <a:rPr lang="it-IT" b="1" dirty="0" smtClean="0">
                <a:solidFill>
                  <a:schemeClr val="tx1"/>
                </a:solidFill>
              </a:rPr>
              <a:t>Effettuare movimentazioni in spazi ristretti</a:t>
            </a:r>
          </a:p>
          <a:p>
            <a:pPr marL="285750" indent="-285750">
              <a:lnSpc>
                <a:spcPct val="150000"/>
              </a:lnSpc>
              <a:buFont typeface="Arial" panose="020B0604020202020204" pitchFamily="34" charset="0"/>
              <a:buChar char="•"/>
            </a:pPr>
            <a:r>
              <a:rPr lang="it-IT" b="1" dirty="0" smtClean="0">
                <a:solidFill>
                  <a:schemeClr val="tx1"/>
                </a:solidFill>
              </a:rPr>
              <a:t>Indossare abbigliamento e /o calzature inadeguati</a:t>
            </a:r>
          </a:p>
          <a:p>
            <a:pPr marL="285750" indent="-285750">
              <a:lnSpc>
                <a:spcPct val="150000"/>
              </a:lnSpc>
              <a:buFont typeface="Arial" panose="020B0604020202020204" pitchFamily="34" charset="0"/>
              <a:buChar char="•"/>
            </a:pPr>
            <a:endParaRPr lang="it-IT" b="1" dirty="0" smtClean="0">
              <a:solidFill>
                <a:schemeClr val="tx1"/>
              </a:solidFill>
            </a:endParaRPr>
          </a:p>
          <a:p>
            <a:pPr marL="285750" indent="-285750">
              <a:lnSpc>
                <a:spcPct val="150000"/>
              </a:lnSpc>
              <a:buFont typeface="Arial" panose="020B0604020202020204" pitchFamily="34" charset="0"/>
              <a:buChar char="•"/>
            </a:pPr>
            <a:endParaRPr lang="it-IT" b="1" dirty="0">
              <a:solidFill>
                <a:schemeClr val="tx1"/>
              </a:solidFill>
            </a:endParaRPr>
          </a:p>
          <a:p>
            <a:pPr marL="285750" indent="-285750">
              <a:lnSpc>
                <a:spcPct val="150000"/>
              </a:lnSpc>
              <a:buFont typeface="Arial" panose="020B0604020202020204" pitchFamily="34" charset="0"/>
              <a:buChar char="•"/>
            </a:pPr>
            <a:endParaRPr lang="it-IT" b="1" dirty="0" smtClean="0">
              <a:solidFill>
                <a:schemeClr val="tx1"/>
              </a:solidFill>
            </a:endParaRPr>
          </a:p>
          <a:p>
            <a:pPr marL="285750" indent="-285750">
              <a:lnSpc>
                <a:spcPct val="150000"/>
              </a:lnSpc>
              <a:buFont typeface="Arial" panose="020B0604020202020204" pitchFamily="34" charset="0"/>
              <a:buChar char="•"/>
            </a:pPr>
            <a:endParaRPr lang="it-IT" b="1" dirty="0">
              <a:solidFill>
                <a:schemeClr val="tx1"/>
              </a:solidFill>
            </a:endParaRPr>
          </a:p>
          <a:p>
            <a:pPr>
              <a:lnSpc>
                <a:spcPct val="150000"/>
              </a:lnSpc>
            </a:pPr>
            <a:endParaRPr lang="it-IT" dirty="0">
              <a:solidFill>
                <a:schemeClr val="tx1"/>
              </a:solidFill>
            </a:endParaRPr>
          </a:p>
          <a:p>
            <a:pPr marL="285750" indent="-285750">
              <a:lnSpc>
                <a:spcPct val="150000"/>
              </a:lnSpc>
              <a:buFont typeface="Arial" panose="020B0604020202020204" pitchFamily="34" charset="0"/>
              <a:buChar char="•"/>
            </a:pPr>
            <a:endParaRPr lang="it-IT" b="1" dirty="0">
              <a:solidFill>
                <a:schemeClr val="tx1"/>
              </a:solidFill>
            </a:endParaRPr>
          </a:p>
        </p:txBody>
      </p:sp>
      <p:pic>
        <p:nvPicPr>
          <p:cNvPr id="6" name="Picture 5"/>
          <p:cNvPicPr>
            <a:picLocks noChangeArrowheads="1"/>
          </p:cNvPicPr>
          <p:nvPr/>
        </p:nvPicPr>
        <p:blipFill rotWithShape="1">
          <a:blip r:embed="rId2">
            <a:extLst>
              <a:ext uri="{28A0092B-C50C-407E-A947-70E740481C1C}">
                <a14:useLocalDpi xmlns:a14="http://schemas.microsoft.com/office/drawing/2010/main" val="0"/>
              </a:ext>
            </a:extLst>
          </a:blip>
          <a:srcRect l="50000" b="21431"/>
          <a:stretch/>
        </p:blipFill>
        <p:spPr>
          <a:xfrm>
            <a:off x="5765006" y="3860801"/>
            <a:ext cx="2870994" cy="2302932"/>
          </a:xfrm>
          <a:prstGeom prst="rect">
            <a:avLst/>
          </a:prstGeom>
          <a:noFill/>
        </p:spPr>
      </p:pic>
      <p:pic>
        <p:nvPicPr>
          <p:cNvPr id="7" name="Picture 5"/>
          <p:cNvPicPr>
            <a:picLocks noChangeArrowheads="1"/>
          </p:cNvPicPr>
          <p:nvPr/>
        </p:nvPicPr>
        <p:blipFill rotWithShape="1">
          <a:blip r:embed="rId2">
            <a:extLst>
              <a:ext uri="{28A0092B-C50C-407E-A947-70E740481C1C}">
                <a14:useLocalDpi xmlns:a14="http://schemas.microsoft.com/office/drawing/2010/main" val="0"/>
              </a:ext>
            </a:extLst>
          </a:blip>
          <a:srcRect r="50000" b="21431"/>
          <a:stretch/>
        </p:blipFill>
        <p:spPr>
          <a:xfrm>
            <a:off x="5620281" y="1094663"/>
            <a:ext cx="2870994" cy="2302932"/>
          </a:xfrm>
          <a:prstGeom prst="rect">
            <a:avLst/>
          </a:prstGeom>
          <a:noFill/>
        </p:spPr>
      </p:pic>
    </p:spTree>
    <p:extLst>
      <p:ext uri="{BB962C8B-B14F-4D97-AF65-F5344CB8AC3E}">
        <p14:creationId xmlns:p14="http://schemas.microsoft.com/office/powerpoint/2010/main" val="3738913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692"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3" name="Segnaposto testo 2"/>
          <p:cNvSpPr>
            <a:spLocks noGrp="1"/>
          </p:cNvSpPr>
          <p:nvPr>
            <p:ph type="body" sz="quarter" idx="10"/>
          </p:nvPr>
        </p:nvSpPr>
        <p:spPr>
          <a:xfrm>
            <a:off x="257692" y="1479020"/>
            <a:ext cx="4480202" cy="4422248"/>
          </a:xfrm>
        </p:spPr>
        <p:txBody>
          <a:bodyPr>
            <a:normAutofit/>
          </a:bodyPr>
          <a:lstStyle/>
          <a:p>
            <a:pPr algn="ctr">
              <a:lnSpc>
                <a:spcPct val="150000"/>
              </a:lnSpc>
            </a:pPr>
            <a:r>
              <a:rPr lang="it-IT" b="1" dirty="0" smtClean="0">
                <a:solidFill>
                  <a:schemeClr val="tx1"/>
                </a:solidFill>
              </a:rPr>
              <a:t>Se si devono spostare oggetti</a:t>
            </a:r>
          </a:p>
          <a:p>
            <a:pPr>
              <a:lnSpc>
                <a:spcPct val="150000"/>
              </a:lnSpc>
            </a:pPr>
            <a:endParaRPr lang="it-IT" b="1" dirty="0">
              <a:solidFill>
                <a:schemeClr val="tx1"/>
              </a:solidFill>
            </a:endParaRPr>
          </a:p>
          <a:p>
            <a:pPr marL="285750" indent="-285750">
              <a:lnSpc>
                <a:spcPct val="150000"/>
              </a:lnSpc>
              <a:buFont typeface="Arial" panose="020B0604020202020204" pitchFamily="34" charset="0"/>
              <a:buChar char="•"/>
            </a:pPr>
            <a:r>
              <a:rPr lang="it-IT" dirty="0" smtClean="0">
                <a:solidFill>
                  <a:schemeClr val="tx1"/>
                </a:solidFill>
              </a:rPr>
              <a:t>Tenere l’oggetto vicino al corpo</a:t>
            </a:r>
          </a:p>
          <a:p>
            <a:pPr marL="285750" indent="-285750">
              <a:lnSpc>
                <a:spcPct val="150000"/>
              </a:lnSpc>
              <a:buFont typeface="Arial" panose="020B0604020202020204" pitchFamily="34" charset="0"/>
              <a:buChar char="•"/>
            </a:pPr>
            <a:r>
              <a:rPr lang="it-IT" dirty="0" smtClean="0">
                <a:solidFill>
                  <a:schemeClr val="tx1"/>
                </a:solidFill>
              </a:rPr>
              <a:t>Non ruotare solo il tronco</a:t>
            </a:r>
          </a:p>
          <a:p>
            <a:pPr marL="285750" indent="-285750">
              <a:lnSpc>
                <a:spcPct val="150000"/>
              </a:lnSpc>
              <a:buFont typeface="Arial" panose="020B0604020202020204" pitchFamily="34" charset="0"/>
              <a:buChar char="•"/>
            </a:pPr>
            <a:r>
              <a:rPr lang="it-IT" dirty="0" smtClean="0">
                <a:solidFill>
                  <a:schemeClr val="tx1"/>
                </a:solidFill>
              </a:rPr>
              <a:t>Il piano di presa e quello di carico dovrebbero essere quanto più possibile alla stessa altezza</a:t>
            </a:r>
          </a:p>
          <a:p>
            <a:pPr marL="285750" indent="-285750">
              <a:lnSpc>
                <a:spcPct val="150000"/>
              </a:lnSpc>
              <a:buFont typeface="Arial" panose="020B0604020202020204" pitchFamily="34" charset="0"/>
              <a:buChar char="•"/>
            </a:pPr>
            <a:r>
              <a:rPr lang="it-IT" dirty="0" smtClean="0">
                <a:solidFill>
                  <a:schemeClr val="tx1"/>
                </a:solidFill>
              </a:rPr>
              <a:t>Mantenendo </a:t>
            </a:r>
            <a:r>
              <a:rPr lang="it-IT" dirty="0">
                <a:solidFill>
                  <a:schemeClr val="tx1"/>
                </a:solidFill>
              </a:rPr>
              <a:t>i due piani a contatto sarà possibile trascinare l’oggetto e trasferirlo senza sollevarlo </a:t>
            </a:r>
          </a:p>
          <a:p>
            <a:pPr marL="285750" indent="-285750">
              <a:lnSpc>
                <a:spcPct val="150000"/>
              </a:lnSpc>
              <a:buFont typeface="Arial" panose="020B0604020202020204" pitchFamily="34" charset="0"/>
              <a:buChar char="•"/>
            </a:pPr>
            <a:endParaRPr lang="it-IT" dirty="0" smtClean="0">
              <a:solidFill>
                <a:schemeClr val="tx1"/>
              </a:solidFill>
            </a:endParaRPr>
          </a:p>
          <a:p>
            <a:pPr marL="285750" indent="-285750">
              <a:lnSpc>
                <a:spcPct val="150000"/>
              </a:lnSpc>
              <a:buFont typeface="Arial" panose="020B0604020202020204" pitchFamily="34" charset="0"/>
              <a:buChar char="•"/>
            </a:pPr>
            <a:endParaRPr lang="it-IT" dirty="0">
              <a:solidFill>
                <a:schemeClr val="tx1"/>
              </a:solidFill>
            </a:endParaRPr>
          </a:p>
          <a:p>
            <a:pPr marL="285750" indent="-285750">
              <a:lnSpc>
                <a:spcPct val="150000"/>
              </a:lnSpc>
              <a:buFont typeface="Arial" panose="020B0604020202020204" pitchFamily="34" charset="0"/>
              <a:buChar char="•"/>
            </a:pPr>
            <a:endParaRPr lang="it-IT" dirty="0" smtClean="0">
              <a:solidFill>
                <a:schemeClr val="tx1"/>
              </a:solidFill>
            </a:endParaRPr>
          </a:p>
          <a:p>
            <a:pPr marL="285750" indent="-285750">
              <a:lnSpc>
                <a:spcPct val="150000"/>
              </a:lnSpc>
              <a:buFont typeface="Arial" panose="020B0604020202020204" pitchFamily="34" charset="0"/>
              <a:buChar char="•"/>
            </a:pPr>
            <a:endParaRPr lang="it-IT" dirty="0">
              <a:solidFill>
                <a:schemeClr val="tx1"/>
              </a:solidFill>
            </a:endParaRPr>
          </a:p>
          <a:p>
            <a:pPr marL="285750" indent="-285750">
              <a:lnSpc>
                <a:spcPct val="150000"/>
              </a:lnSpc>
              <a:buFont typeface="Arial" panose="020B0604020202020204" pitchFamily="34" charset="0"/>
              <a:buChar char="•"/>
            </a:pPr>
            <a:endParaRPr lang="it-IT" dirty="0" smtClean="0">
              <a:solidFill>
                <a:schemeClr val="tx1"/>
              </a:solidFill>
            </a:endParaRPr>
          </a:p>
          <a:p>
            <a:pPr marL="285750" indent="-285750">
              <a:lnSpc>
                <a:spcPct val="150000"/>
              </a:lnSpc>
              <a:buFont typeface="Arial" panose="020B0604020202020204" pitchFamily="34" charset="0"/>
              <a:buChar char="•"/>
            </a:pPr>
            <a:endParaRPr lang="it-IT" dirty="0">
              <a:solidFill>
                <a:schemeClr val="tx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821" r="2932"/>
          <a:stretch/>
        </p:blipFill>
        <p:spPr bwMode="auto">
          <a:xfrm>
            <a:off x="5054057" y="896409"/>
            <a:ext cx="3031068"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69391" y="3631374"/>
            <a:ext cx="3902584" cy="2202159"/>
          </a:xfrm>
          <a:prstGeom prst="rect">
            <a:avLst/>
          </a:prstGeom>
          <a:noFill/>
        </p:spPr>
      </p:pic>
    </p:spTree>
    <p:extLst>
      <p:ext uri="{BB962C8B-B14F-4D97-AF65-F5344CB8AC3E}">
        <p14:creationId xmlns:p14="http://schemas.microsoft.com/office/powerpoint/2010/main" val="963742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692"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3" name="Segnaposto testo 2"/>
          <p:cNvSpPr>
            <a:spLocks noGrp="1"/>
          </p:cNvSpPr>
          <p:nvPr>
            <p:ph type="body" sz="quarter" idx="10"/>
          </p:nvPr>
        </p:nvSpPr>
        <p:spPr>
          <a:xfrm>
            <a:off x="351822" y="956662"/>
            <a:ext cx="4480202" cy="4422248"/>
          </a:xfrm>
        </p:spPr>
        <p:txBody>
          <a:bodyPr>
            <a:noAutofit/>
          </a:bodyPr>
          <a:lstStyle/>
          <a:p>
            <a:pPr algn="just">
              <a:lnSpc>
                <a:spcPct val="150000"/>
              </a:lnSpc>
            </a:pPr>
            <a:r>
              <a:rPr lang="it-IT" sz="1800" b="1" dirty="0" smtClean="0">
                <a:solidFill>
                  <a:schemeClr val="tx1"/>
                </a:solidFill>
              </a:rPr>
              <a:t>Se si devono spostare oggetti</a:t>
            </a:r>
            <a:endParaRPr lang="it-IT" sz="1800" dirty="0" smtClean="0">
              <a:solidFill>
                <a:schemeClr val="tx1"/>
              </a:solidFill>
            </a:endParaRPr>
          </a:p>
          <a:p>
            <a:pPr marL="285750" indent="-285750" algn="just">
              <a:lnSpc>
                <a:spcPct val="150000"/>
              </a:lnSpc>
              <a:buClr>
                <a:schemeClr val="tx2">
                  <a:lumMod val="50000"/>
                </a:schemeClr>
              </a:buClr>
              <a:buFont typeface="Arial" panose="020B0604020202020204" pitchFamily="34" charset="0"/>
              <a:buChar char="•"/>
            </a:pPr>
            <a:r>
              <a:rPr lang="it-IT" sz="1800" dirty="0" smtClean="0">
                <a:solidFill>
                  <a:schemeClr val="tx1"/>
                </a:solidFill>
              </a:rPr>
              <a:t>Per </a:t>
            </a:r>
            <a:r>
              <a:rPr lang="it-IT" sz="1800" dirty="0">
                <a:solidFill>
                  <a:schemeClr val="tx1"/>
                </a:solidFill>
              </a:rPr>
              <a:t>evitare di assumere posizioni scorrette è preferibile spostare oggetti nella zona compresa tra l’altezza delle spalle e l’altezza delle nocche (con le mani a pugno lungo i fianchi</a:t>
            </a:r>
            <a:r>
              <a:rPr lang="it-IT" sz="1800" dirty="0" smtClean="0">
                <a:solidFill>
                  <a:schemeClr val="tx1"/>
                </a:solidFill>
              </a:rPr>
              <a:t>)</a:t>
            </a:r>
          </a:p>
          <a:p>
            <a:pPr marL="285750" indent="-285750" algn="just">
              <a:lnSpc>
                <a:spcPct val="150000"/>
              </a:lnSpc>
              <a:spcBef>
                <a:spcPct val="50000"/>
              </a:spcBef>
              <a:buClr>
                <a:schemeClr val="tx2">
                  <a:lumMod val="50000"/>
                </a:schemeClr>
              </a:buClr>
              <a:buFont typeface="Arial" panose="020B0604020202020204" pitchFamily="34" charset="0"/>
              <a:buChar char="•"/>
            </a:pPr>
            <a:r>
              <a:rPr lang="it-IT" altLang="it-IT" sz="1800" dirty="0" smtClean="0">
                <a:solidFill>
                  <a:schemeClr val="tx1"/>
                </a:solidFill>
              </a:rPr>
              <a:t>ricordatelo </a:t>
            </a:r>
            <a:r>
              <a:rPr lang="it-IT" altLang="it-IT" sz="1800" dirty="0">
                <a:solidFill>
                  <a:schemeClr val="tx1"/>
                </a:solidFill>
              </a:rPr>
              <a:t>quando devi stoccare gli oggetti sugli scaffali!</a:t>
            </a:r>
          </a:p>
          <a:p>
            <a:pPr marL="285750" indent="-285750" algn="just">
              <a:lnSpc>
                <a:spcPct val="150000"/>
              </a:lnSpc>
              <a:spcBef>
                <a:spcPct val="50000"/>
              </a:spcBef>
              <a:buClr>
                <a:schemeClr val="tx2">
                  <a:lumMod val="50000"/>
                </a:schemeClr>
              </a:buClr>
              <a:buFont typeface="Arial" panose="020B0604020202020204" pitchFamily="34" charset="0"/>
              <a:buChar char="•"/>
            </a:pPr>
            <a:r>
              <a:rPr lang="it-IT" altLang="it-IT" sz="1800" dirty="0">
                <a:solidFill>
                  <a:schemeClr val="tx1"/>
                </a:solidFill>
              </a:rPr>
              <a:t> più in alto e più in basso, metti gli oggetti più leggeri o che devi movimentare raramente</a:t>
            </a:r>
          </a:p>
          <a:p>
            <a:pPr marL="285750" indent="-285750" algn="just">
              <a:lnSpc>
                <a:spcPct val="150000"/>
              </a:lnSpc>
              <a:buClr>
                <a:schemeClr val="tx2">
                  <a:lumMod val="50000"/>
                </a:schemeClr>
              </a:buClr>
              <a:buFont typeface="Arial" panose="020B0604020202020204" pitchFamily="34" charset="0"/>
              <a:buChar char="•"/>
            </a:pPr>
            <a:endParaRPr lang="it-IT" sz="1800" dirty="0">
              <a:solidFill>
                <a:schemeClr val="tx1"/>
              </a:solidFill>
            </a:endParaRPr>
          </a:p>
          <a:p>
            <a:pPr marL="285750" indent="-285750" algn="just">
              <a:lnSpc>
                <a:spcPct val="150000"/>
              </a:lnSpc>
              <a:buFont typeface="Arial" panose="020B0604020202020204" pitchFamily="34" charset="0"/>
              <a:buChar char="•"/>
            </a:pPr>
            <a:endParaRPr lang="it-IT" sz="1800" dirty="0">
              <a:solidFill>
                <a:schemeClr val="tx1"/>
              </a:solidFill>
            </a:endParaRPr>
          </a:p>
          <a:p>
            <a:pPr marL="285750" indent="-285750" algn="just">
              <a:lnSpc>
                <a:spcPct val="150000"/>
              </a:lnSpc>
              <a:buFont typeface="Arial" panose="020B0604020202020204" pitchFamily="34" charset="0"/>
              <a:buChar char="•"/>
            </a:pPr>
            <a:endParaRPr lang="it-IT" sz="1800" dirty="0">
              <a:solidFill>
                <a:schemeClr val="tx1"/>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354" b="19632"/>
          <a:stretch/>
        </p:blipFill>
        <p:spPr bwMode="auto">
          <a:xfrm>
            <a:off x="4737893" y="956662"/>
            <a:ext cx="2915973" cy="242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posizionamento oggetti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095" y="3548064"/>
            <a:ext cx="1928062"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095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692"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3" name="Segnaposto testo 2"/>
          <p:cNvSpPr>
            <a:spLocks noGrp="1"/>
          </p:cNvSpPr>
          <p:nvPr>
            <p:ph type="body" sz="quarter" idx="10"/>
          </p:nvPr>
        </p:nvSpPr>
        <p:spPr>
          <a:xfrm>
            <a:off x="257692" y="910260"/>
            <a:ext cx="4480202" cy="3711575"/>
          </a:xfrm>
        </p:spPr>
        <p:txBody>
          <a:bodyPr>
            <a:normAutofit/>
          </a:bodyPr>
          <a:lstStyle/>
          <a:p>
            <a:pPr algn="ctr">
              <a:lnSpc>
                <a:spcPct val="150000"/>
              </a:lnSpc>
            </a:pPr>
            <a:r>
              <a:rPr lang="it-IT" sz="1800" b="1" dirty="0" smtClean="0">
                <a:solidFill>
                  <a:schemeClr val="tx1"/>
                </a:solidFill>
              </a:rPr>
              <a:t>Se si deve sollevare da terra</a:t>
            </a:r>
          </a:p>
          <a:p>
            <a:pPr marL="285750" indent="-285750">
              <a:lnSpc>
                <a:spcPct val="150000"/>
              </a:lnSpc>
              <a:buFont typeface="Arial" panose="020B0604020202020204" pitchFamily="34" charset="0"/>
              <a:buChar char="•"/>
            </a:pPr>
            <a:r>
              <a:rPr lang="it-IT" sz="1800" dirty="0" smtClean="0">
                <a:solidFill>
                  <a:schemeClr val="tx1"/>
                </a:solidFill>
              </a:rPr>
              <a:t>Piegare le gambe</a:t>
            </a:r>
          </a:p>
          <a:p>
            <a:pPr marL="285750" indent="-285750">
              <a:lnSpc>
                <a:spcPct val="150000"/>
              </a:lnSpc>
              <a:buFont typeface="Arial" panose="020B0604020202020204" pitchFamily="34" charset="0"/>
              <a:buChar char="•"/>
            </a:pPr>
            <a:r>
              <a:rPr lang="it-IT" sz="1800" dirty="0" smtClean="0">
                <a:solidFill>
                  <a:schemeClr val="tx1"/>
                </a:solidFill>
              </a:rPr>
              <a:t>Portare l’oggetto vicino al corpo</a:t>
            </a:r>
          </a:p>
          <a:p>
            <a:pPr marL="285750" indent="-285750">
              <a:lnSpc>
                <a:spcPct val="150000"/>
              </a:lnSpc>
              <a:buFont typeface="Arial" panose="020B0604020202020204" pitchFamily="34" charset="0"/>
              <a:buChar char="•"/>
            </a:pPr>
            <a:r>
              <a:rPr lang="it-IT" sz="1800" dirty="0" smtClean="0">
                <a:solidFill>
                  <a:schemeClr val="tx1"/>
                </a:solidFill>
              </a:rPr>
              <a:t>Tenere un piede più avanti dell’altro per avere più equilibrio</a:t>
            </a:r>
          </a:p>
          <a:p>
            <a:pPr marL="285750" indent="-285750">
              <a:lnSpc>
                <a:spcPct val="150000"/>
              </a:lnSpc>
              <a:buFont typeface="Arial" panose="020B0604020202020204" pitchFamily="34" charset="0"/>
              <a:buChar char="•"/>
            </a:pPr>
            <a:endParaRPr lang="it-IT" sz="1800" dirty="0">
              <a:solidFill>
                <a:schemeClr val="tx1"/>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823" y="3553712"/>
            <a:ext cx="3249141" cy="213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1" y="3445187"/>
            <a:ext cx="1755246" cy="266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828" y="3467578"/>
            <a:ext cx="1761066" cy="264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721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692"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3" name="Segnaposto testo 2"/>
          <p:cNvSpPr>
            <a:spLocks noGrp="1"/>
          </p:cNvSpPr>
          <p:nvPr>
            <p:ph type="body" sz="quarter" idx="10"/>
          </p:nvPr>
        </p:nvSpPr>
        <p:spPr>
          <a:xfrm>
            <a:off x="345100" y="1117663"/>
            <a:ext cx="4480202" cy="1992313"/>
          </a:xfrm>
        </p:spPr>
        <p:txBody>
          <a:bodyPr>
            <a:normAutofit/>
          </a:bodyPr>
          <a:lstStyle/>
          <a:p>
            <a:pPr algn="ctr">
              <a:lnSpc>
                <a:spcPct val="150000"/>
              </a:lnSpc>
            </a:pPr>
            <a:r>
              <a:rPr lang="it-IT" sz="1800" b="1" dirty="0" smtClean="0">
                <a:solidFill>
                  <a:schemeClr val="tx1"/>
                </a:solidFill>
              </a:rPr>
              <a:t>Se si deve porre in alto un oggetto</a:t>
            </a:r>
          </a:p>
          <a:p>
            <a:pPr marL="285750" indent="-285750">
              <a:lnSpc>
                <a:spcPct val="150000"/>
              </a:lnSpc>
              <a:buFont typeface="Arial" panose="020B0604020202020204" pitchFamily="34" charset="0"/>
              <a:buChar char="•"/>
            </a:pPr>
            <a:r>
              <a:rPr lang="it-IT" sz="1800" dirty="0" smtClean="0">
                <a:solidFill>
                  <a:schemeClr val="tx1"/>
                </a:solidFill>
              </a:rPr>
              <a:t>Non inarcare la schiena</a:t>
            </a:r>
          </a:p>
          <a:p>
            <a:pPr marL="285750" indent="-285750">
              <a:lnSpc>
                <a:spcPct val="150000"/>
              </a:lnSpc>
              <a:buFont typeface="Arial" panose="020B0604020202020204" pitchFamily="34" charset="0"/>
              <a:buChar char="•"/>
            </a:pPr>
            <a:r>
              <a:rPr lang="it-IT" sz="1800" dirty="0" smtClean="0">
                <a:solidFill>
                  <a:schemeClr val="tx1"/>
                </a:solidFill>
              </a:rPr>
              <a:t>Non lanciare il carico</a:t>
            </a:r>
          </a:p>
          <a:p>
            <a:pPr marL="285750" indent="-285750">
              <a:lnSpc>
                <a:spcPct val="150000"/>
              </a:lnSpc>
              <a:buFont typeface="Arial" panose="020B0604020202020204" pitchFamily="34" charset="0"/>
              <a:buChar char="•"/>
            </a:pPr>
            <a:r>
              <a:rPr lang="it-IT" sz="1800" dirty="0" smtClean="0">
                <a:solidFill>
                  <a:schemeClr val="tx1"/>
                </a:solidFill>
              </a:rPr>
              <a:t>Usare uno sgabello o una scaletta</a:t>
            </a:r>
          </a:p>
          <a:p>
            <a:pPr marL="285750" indent="-285750">
              <a:lnSpc>
                <a:spcPct val="150000"/>
              </a:lnSpc>
              <a:buFont typeface="Arial" panose="020B0604020202020204" pitchFamily="34" charset="0"/>
              <a:buChar char="•"/>
            </a:pPr>
            <a:endParaRPr lang="it-IT" sz="1800" dirty="0">
              <a:solidFill>
                <a:schemeClr val="tx1"/>
              </a:solidFill>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2381"/>
          <a:stretch/>
        </p:blipFill>
        <p:spPr bwMode="auto">
          <a:xfrm>
            <a:off x="4681026" y="3242298"/>
            <a:ext cx="2091809" cy="294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71745"/>
          <a:stretch/>
        </p:blipFill>
        <p:spPr bwMode="auto">
          <a:xfrm>
            <a:off x="855132" y="3242298"/>
            <a:ext cx="2088539" cy="287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031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692"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3" name="Segnaposto testo 2"/>
          <p:cNvSpPr>
            <a:spLocks noGrp="1"/>
          </p:cNvSpPr>
          <p:nvPr>
            <p:ph type="body" sz="quarter" idx="10"/>
          </p:nvPr>
        </p:nvSpPr>
        <p:spPr>
          <a:xfrm>
            <a:off x="257692" y="794974"/>
            <a:ext cx="8577026" cy="4754563"/>
          </a:xfrm>
        </p:spPr>
        <p:txBody>
          <a:bodyPr>
            <a:normAutofit/>
          </a:bodyPr>
          <a:lstStyle/>
          <a:p>
            <a:pPr algn="ctr">
              <a:lnSpc>
                <a:spcPct val="150000"/>
              </a:lnSpc>
            </a:pPr>
            <a:r>
              <a:rPr lang="it-IT" sz="1800" b="1" dirty="0" smtClean="0">
                <a:solidFill>
                  <a:schemeClr val="tx1"/>
                </a:solidFill>
              </a:rPr>
              <a:t>Quando si trasporta manualmente</a:t>
            </a:r>
          </a:p>
          <a:p>
            <a:pPr algn="ctr">
              <a:lnSpc>
                <a:spcPct val="150000"/>
              </a:lnSpc>
            </a:pPr>
            <a:endParaRPr lang="it-IT" sz="1800" b="1" dirty="0" smtClean="0">
              <a:solidFill>
                <a:schemeClr val="tx1"/>
              </a:solidFill>
            </a:endParaRPr>
          </a:p>
          <a:p>
            <a:pPr marL="285750" indent="-285750">
              <a:lnSpc>
                <a:spcPct val="150000"/>
              </a:lnSpc>
              <a:buFont typeface="Arial" panose="020B0604020202020204" pitchFamily="34" charset="0"/>
              <a:buChar char="•"/>
            </a:pPr>
            <a:r>
              <a:rPr lang="it-IT" sz="1800" dirty="0" smtClean="0">
                <a:solidFill>
                  <a:schemeClr val="tx1"/>
                </a:solidFill>
              </a:rPr>
              <a:t>E’ meglio dividere il carico in due contenitori</a:t>
            </a:r>
          </a:p>
          <a:p>
            <a:pPr marL="285750" indent="-285750">
              <a:lnSpc>
                <a:spcPct val="150000"/>
              </a:lnSpc>
              <a:buFont typeface="Arial" panose="020B0604020202020204" pitchFamily="34" charset="0"/>
              <a:buChar char="•"/>
            </a:pPr>
            <a:r>
              <a:rPr lang="it-IT" sz="1800" dirty="0" smtClean="0">
                <a:solidFill>
                  <a:schemeClr val="tx1"/>
                </a:solidFill>
              </a:rPr>
              <a:t>Nel caso contrario alternare frequentemente il lato</a:t>
            </a:r>
          </a:p>
          <a:p>
            <a:pPr marL="285750" indent="-285750">
              <a:lnSpc>
                <a:spcPct val="150000"/>
              </a:lnSpc>
              <a:buFont typeface="Arial" panose="020B0604020202020204" pitchFamily="34" charset="0"/>
              <a:buChar char="•"/>
            </a:pPr>
            <a:r>
              <a:rPr lang="it-IT" sz="1800" dirty="0" smtClean="0">
                <a:solidFill>
                  <a:schemeClr val="tx1"/>
                </a:solidFill>
              </a:rPr>
              <a:t>Evitare di trasportare oggetti molto pesanti per lunghi percorsi o lungo rampe di scale</a:t>
            </a:r>
          </a:p>
          <a:p>
            <a:pPr>
              <a:lnSpc>
                <a:spcPct val="150000"/>
              </a:lnSpc>
            </a:pPr>
            <a:endParaRPr lang="it-IT" sz="1800" dirty="0">
              <a:solidFill>
                <a:schemeClr val="tx1"/>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1953" b="38068"/>
          <a:stretch/>
        </p:blipFill>
        <p:spPr bwMode="auto">
          <a:xfrm>
            <a:off x="2614185" y="3817205"/>
            <a:ext cx="1586857" cy="230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11" t="55902" r="41786"/>
          <a:stretch/>
        </p:blipFill>
        <p:spPr bwMode="auto">
          <a:xfrm>
            <a:off x="4556907" y="4027794"/>
            <a:ext cx="1838939" cy="164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693" b="41189"/>
          <a:stretch/>
        </p:blipFill>
        <p:spPr bwMode="auto">
          <a:xfrm>
            <a:off x="6822797" y="3817205"/>
            <a:ext cx="1658151" cy="219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478" t="4893" r="3418" b="5947"/>
          <a:stretch/>
        </p:blipFill>
        <p:spPr bwMode="auto">
          <a:xfrm>
            <a:off x="505510" y="4027794"/>
            <a:ext cx="1348297" cy="209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202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692"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3" name="Segnaposto testo 2"/>
          <p:cNvSpPr>
            <a:spLocks noGrp="1"/>
          </p:cNvSpPr>
          <p:nvPr>
            <p:ph type="body" sz="quarter" idx="10"/>
          </p:nvPr>
        </p:nvSpPr>
        <p:spPr>
          <a:xfrm>
            <a:off x="367759" y="1129772"/>
            <a:ext cx="2310354" cy="910696"/>
          </a:xfrm>
        </p:spPr>
        <p:txBody>
          <a:bodyPr>
            <a:normAutofit/>
          </a:bodyPr>
          <a:lstStyle/>
          <a:p>
            <a:r>
              <a:rPr lang="it-IT" sz="1800" b="1" dirty="0" smtClean="0">
                <a:solidFill>
                  <a:schemeClr val="tx1"/>
                </a:solidFill>
              </a:rPr>
              <a:t>Spingere!</a:t>
            </a:r>
          </a:p>
          <a:p>
            <a:pPr algn="ctr"/>
            <a:endParaRPr lang="it-IT" sz="1800" b="1" dirty="0" smtClean="0">
              <a:solidFill>
                <a:schemeClr val="tx1"/>
              </a:solidFill>
            </a:endParaRPr>
          </a:p>
          <a:p>
            <a:endParaRPr lang="it-IT" sz="1800" dirty="0">
              <a:solidFill>
                <a:schemeClr val="tx1"/>
              </a:solidFill>
            </a:endParaRP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6000"/>
          <a:stretch/>
        </p:blipFill>
        <p:spPr bwMode="auto">
          <a:xfrm>
            <a:off x="257692" y="1811866"/>
            <a:ext cx="17811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7651"/>
          <a:stretch/>
        </p:blipFill>
        <p:spPr bwMode="auto">
          <a:xfrm>
            <a:off x="6849533" y="884237"/>
            <a:ext cx="1722438"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663681" y="1227091"/>
            <a:ext cx="3473719" cy="880369"/>
          </a:xfrm>
          <a:prstGeom prst="rect">
            <a:avLst/>
          </a:prstGeom>
        </p:spPr>
        <p:txBody>
          <a:bodyPr wrap="square">
            <a:spAutoFit/>
          </a:bodyPr>
          <a:lstStyle/>
          <a:p>
            <a:pPr algn="r">
              <a:lnSpc>
                <a:spcPct val="150000"/>
              </a:lnSpc>
            </a:pPr>
            <a:r>
              <a:rPr lang="it-IT" dirty="0" smtClean="0"/>
              <a:t>I carrelli manuali a quattro ruote devono essere spinti e non tirati</a:t>
            </a:r>
            <a:endParaRPr lang="it-IT" dirty="0"/>
          </a:p>
        </p:txBody>
      </p:sp>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61244"/>
          <a:stretch/>
        </p:blipFill>
        <p:spPr bwMode="auto">
          <a:xfrm>
            <a:off x="5400540" y="3140603"/>
            <a:ext cx="2189027"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2165081" y="2776620"/>
            <a:ext cx="3473719" cy="1711366"/>
          </a:xfrm>
          <a:prstGeom prst="rect">
            <a:avLst/>
          </a:prstGeom>
        </p:spPr>
        <p:txBody>
          <a:bodyPr wrap="square">
            <a:spAutoFit/>
          </a:bodyPr>
          <a:lstStyle/>
          <a:p>
            <a:pPr algn="r">
              <a:lnSpc>
                <a:spcPct val="150000"/>
              </a:lnSpc>
            </a:pPr>
            <a:r>
              <a:rPr lang="it-IT" dirty="0" smtClean="0"/>
              <a:t>Quando il pavimento non è uniforme porre molta attenzione</a:t>
            </a:r>
          </a:p>
          <a:p>
            <a:pPr algn="r">
              <a:lnSpc>
                <a:spcPct val="150000"/>
              </a:lnSpc>
            </a:pPr>
            <a:r>
              <a:rPr lang="it-IT" dirty="0" smtClean="0"/>
              <a:t>Evitare i movimenti bruschi</a:t>
            </a:r>
          </a:p>
          <a:p>
            <a:pPr algn="r">
              <a:lnSpc>
                <a:spcPct val="150000"/>
              </a:lnSpc>
            </a:pPr>
            <a:endParaRPr lang="it-IT" dirty="0"/>
          </a:p>
        </p:txBody>
      </p:sp>
    </p:spTree>
    <p:extLst>
      <p:ext uri="{BB962C8B-B14F-4D97-AF65-F5344CB8AC3E}">
        <p14:creationId xmlns:p14="http://schemas.microsoft.com/office/powerpoint/2010/main" val="1997930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1692" y="187186"/>
            <a:ext cx="7886700" cy="581174"/>
          </a:xfrm>
        </p:spPr>
        <p:txBody>
          <a:bodyPr vert="horz" lIns="91440" tIns="45720" rIns="91440" bIns="45720" rtlCol="0" anchor="ctr">
            <a:normAutofit/>
          </a:bodyPr>
          <a:lstStyle/>
          <a:p>
            <a:r>
              <a:rPr lang="it-IT" dirty="0">
                <a:latin typeface="+mn-lt"/>
              </a:rPr>
              <a:t>Procedure per la movimentazione manuale dei carichi</a:t>
            </a:r>
          </a:p>
        </p:txBody>
      </p:sp>
      <p:pic>
        <p:nvPicPr>
          <p:cNvPr id="4" name="Picture 4" descr="solleva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69" y="1400735"/>
            <a:ext cx="2459037"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rasporto 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642" y="2166938"/>
            <a:ext cx="4597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511692" y="4924369"/>
            <a:ext cx="8376814"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150000"/>
              </a:lnSpc>
              <a:spcBef>
                <a:spcPct val="50000"/>
              </a:spcBef>
              <a:buClr>
                <a:srgbClr val="FF0000"/>
              </a:buClr>
              <a:buNone/>
            </a:pPr>
            <a:r>
              <a:rPr lang="it-IT" altLang="it-IT" sz="1800" dirty="0" smtClean="0">
                <a:latin typeface="+mn-lt"/>
              </a:rPr>
              <a:t>Per </a:t>
            </a:r>
            <a:r>
              <a:rPr lang="it-IT" altLang="it-IT" sz="1800" dirty="0">
                <a:latin typeface="+mn-lt"/>
              </a:rPr>
              <a:t>movimentare carichi di peso superiore ai </a:t>
            </a:r>
            <a:r>
              <a:rPr lang="it-IT" altLang="it-IT" sz="1800" b="1" dirty="0">
                <a:latin typeface="+mn-lt"/>
              </a:rPr>
              <a:t>25 KG</a:t>
            </a:r>
            <a:r>
              <a:rPr lang="it-IT" altLang="it-IT" sz="1800" dirty="0">
                <a:latin typeface="+mn-lt"/>
              </a:rPr>
              <a:t> o di dimensioni particolari, si </a:t>
            </a:r>
            <a:r>
              <a:rPr lang="it-IT" altLang="it-IT" sz="1800" b="1" dirty="0">
                <a:latin typeface="+mn-lt"/>
              </a:rPr>
              <a:t>DEVONO</a:t>
            </a:r>
            <a:r>
              <a:rPr lang="it-IT" altLang="it-IT" sz="1800" dirty="0">
                <a:latin typeface="+mn-lt"/>
              </a:rPr>
              <a:t> utilizzare gli ausili messi a disposizione dall’azienda</a:t>
            </a:r>
          </a:p>
        </p:txBody>
      </p:sp>
      <p:sp>
        <p:nvSpPr>
          <p:cNvPr id="7" name="Text Box 7"/>
          <p:cNvSpPr txBox="1">
            <a:spLocks noChangeArrowheads="1"/>
          </p:cNvSpPr>
          <p:nvPr/>
        </p:nvSpPr>
        <p:spPr bwMode="auto">
          <a:xfrm>
            <a:off x="291042" y="938213"/>
            <a:ext cx="579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b="1" dirty="0" smtClean="0">
                <a:latin typeface="+mn-lt"/>
              </a:rPr>
              <a:t>Richiedi e utilizza gli ausili</a:t>
            </a:r>
            <a:endParaRPr lang="it-IT" altLang="it-IT" sz="2000" b="1" dirty="0">
              <a:latin typeface="+mn-lt"/>
            </a:endParaRPr>
          </a:p>
        </p:txBody>
      </p:sp>
    </p:spTree>
    <p:extLst>
      <p:ext uri="{BB962C8B-B14F-4D97-AF65-F5344CB8AC3E}">
        <p14:creationId xmlns:p14="http://schemas.microsoft.com/office/powerpoint/2010/main" val="1462039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Norma UNI ISO 11228</a:t>
            </a:r>
          </a:p>
        </p:txBody>
      </p:sp>
      <p:sp>
        <p:nvSpPr>
          <p:cNvPr id="4" name="Segnaposto contenuto 2"/>
          <p:cNvSpPr>
            <a:spLocks noGrp="1"/>
          </p:cNvSpPr>
          <p:nvPr>
            <p:ph type="body" sz="quarter" idx="10"/>
          </p:nvPr>
        </p:nvSpPr>
        <p:spPr bwMode="auto">
          <a:xfrm>
            <a:off x="574398" y="1509528"/>
            <a:ext cx="3929869"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algn="just" eaLnBrk="1" hangingPunct="1">
              <a:lnSpc>
                <a:spcPct val="150000"/>
              </a:lnSpc>
              <a:spcBef>
                <a:spcPct val="0"/>
              </a:spcBef>
              <a:buFontTx/>
              <a:buNone/>
            </a:pPr>
            <a:r>
              <a:rPr lang="it-IT" altLang="it-IT" sz="2000" dirty="0" smtClean="0">
                <a:latin typeface="+mn-lt"/>
              </a:rPr>
              <a:t>Le </a:t>
            </a:r>
            <a:r>
              <a:rPr lang="it-IT" altLang="it-IT" sz="2000" dirty="0">
                <a:latin typeface="+mn-lt"/>
              </a:rPr>
              <a:t>norme tecniche della serie ISO 11228 (parti 1-2-3) relative alle attività di movimentazione manuale (sollevamento, trasporto, traino, spinta, movimentazione carichi leggeri ad alta frequenza) sono da considerarsi tra quelle previste dall’art. 168, comma </a:t>
            </a:r>
            <a:r>
              <a:rPr lang="it-IT" altLang="it-IT" sz="2000" dirty="0" smtClean="0">
                <a:latin typeface="+mn-lt"/>
              </a:rPr>
              <a:t>3</a:t>
            </a:r>
            <a:endParaRPr lang="it-IT" altLang="it-IT" sz="2000" dirty="0">
              <a:latin typeface="+mn-lt"/>
            </a:endParaRPr>
          </a:p>
        </p:txBody>
      </p:sp>
      <p:pic>
        <p:nvPicPr>
          <p:cNvPr id="2050" name="Picture 2" descr="C:\Users\p.lapalombara\Pictures\IS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824567"/>
            <a:ext cx="35433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lapalombara\Pictures\omino che leg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3429000"/>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03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259" y="1560510"/>
            <a:ext cx="3447741" cy="262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257692" y="1268411"/>
            <a:ext cx="6011333" cy="2820987"/>
          </a:xfrm>
          <a:prstGeom prst="rect">
            <a:avLst/>
          </a:prstGeom>
          <a:noFill/>
          <a:ln>
            <a:noFill/>
          </a:ln>
          <a:effectLst/>
          <a:extLst/>
        </p:spPr>
        <p:txBody>
          <a:bodyPr lIns="36000" tIns="36000" rIns="36000" bIns="36000"/>
          <a:lstStyle>
            <a:lvl1pPr marL="185738" indent="-18573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50000"/>
              </a:lnSpc>
              <a:defRPr/>
            </a:pPr>
            <a:r>
              <a:rPr lang="it-IT" sz="1600" dirty="0" smtClean="0">
                <a:latin typeface="+mn-lt"/>
              </a:rPr>
              <a:t>Quando devono essere utilizzati scatoloni, cassoni di grosse dimensioni è necessario:</a:t>
            </a:r>
          </a:p>
          <a:p>
            <a:pPr>
              <a:lnSpc>
                <a:spcPct val="150000"/>
              </a:lnSpc>
              <a:buFontTx/>
              <a:buChar char="•"/>
              <a:defRPr/>
            </a:pPr>
            <a:r>
              <a:rPr lang="it-IT" sz="1600" dirty="0" smtClean="0">
                <a:latin typeface="+mn-lt"/>
              </a:rPr>
              <a:t>che siano dotati di una ribaltina, se profondi 50 cm.;</a:t>
            </a:r>
          </a:p>
          <a:p>
            <a:pPr>
              <a:lnSpc>
                <a:spcPct val="150000"/>
              </a:lnSpc>
              <a:buFontTx/>
              <a:buChar char="•"/>
              <a:defRPr/>
            </a:pPr>
            <a:r>
              <a:rPr lang="it-IT" sz="1600" dirty="0" smtClean="0">
                <a:latin typeface="+mn-lt"/>
              </a:rPr>
              <a:t>che siano dotati di due ribaltine, se profondi 80-100 cm: in questo caso, se il carico è poco stabile, è utile aggiungere una parete divisoria;</a:t>
            </a:r>
          </a:p>
          <a:p>
            <a:pPr>
              <a:lnSpc>
                <a:spcPct val="150000"/>
              </a:lnSpc>
              <a:buFontTx/>
              <a:buChar char="•"/>
              <a:defRPr/>
            </a:pPr>
            <a:r>
              <a:rPr lang="it-IT" sz="1600" dirty="0" smtClean="0">
                <a:latin typeface="+mn-lt"/>
              </a:rPr>
              <a:t>che durante il riempimento siano posti su un supporto regolabile in altezza.</a:t>
            </a:r>
          </a:p>
        </p:txBody>
      </p:sp>
      <p:sp>
        <p:nvSpPr>
          <p:cNvPr id="5" name="Titolo 1"/>
          <p:cNvSpPr txBox="1">
            <a:spLocks/>
          </p:cNvSpPr>
          <p:nvPr/>
        </p:nvSpPr>
        <p:spPr>
          <a:xfrm>
            <a:off x="257692" y="190425"/>
            <a:ext cx="7886700" cy="581174"/>
          </a:xfrm>
          <a:prstGeom prst="rect">
            <a:avLst/>
          </a:prstGeom>
        </p:spPr>
        <p:txBody>
          <a:bodyPr vert="horz" lIns="91440" tIns="45720" rIns="91440" bIns="45720" rtlCol="0" anchor="ctr">
            <a:normAutofit/>
          </a:bodyPr>
          <a:lstStyle>
            <a:lvl1pPr defTabSz="342900">
              <a:spcBef>
                <a:spcPct val="0"/>
              </a:spcBef>
              <a:buNone/>
              <a:defRPr sz="2200" b="1">
                <a:solidFill>
                  <a:schemeClr val="bg1"/>
                </a:solidFill>
                <a:ea typeface="+mj-ea"/>
                <a:cs typeface="Arial" panose="020B0604020202020204" pitchFamily="34" charset="0"/>
              </a:defRPr>
            </a:lvl1pPr>
          </a:lstStyle>
          <a:p>
            <a:r>
              <a:rPr lang="it-IT" dirty="0"/>
              <a:t>Procedure per la movimentazione manuale dei carichi</a:t>
            </a:r>
          </a:p>
        </p:txBody>
      </p:sp>
      <p:pic>
        <p:nvPicPr>
          <p:cNvPr id="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799" y="3850218"/>
            <a:ext cx="578696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005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400_F_31790886_kbq7EqQsi3SL2B5IIzsV75cs9oKYLOow"/>
          <p:cNvPicPr>
            <a:picLocks noChangeAspect="1" noChangeArrowheads="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5706534" y="1431780"/>
            <a:ext cx="3437466" cy="343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40242" y="1329816"/>
            <a:ext cx="567109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it-IT" altLang="it-IT" sz="1600" b="1" dirty="0" smtClean="0">
                <a:latin typeface="+mn-lt"/>
                <a:cs typeface="Tahoma" pitchFamily="34" charset="0"/>
              </a:rPr>
              <a:t>Circostanze speciali</a:t>
            </a:r>
          </a:p>
          <a:p>
            <a:pPr algn="just" eaLnBrk="1" hangingPunct="1">
              <a:spcBef>
                <a:spcPct val="50000"/>
              </a:spcBef>
              <a:buFontTx/>
              <a:buNone/>
            </a:pPr>
            <a:r>
              <a:rPr lang="it-IT" altLang="it-IT" sz="1600" dirty="0" smtClean="0">
                <a:latin typeface="+mn-lt"/>
                <a:cs typeface="Tahoma" pitchFamily="34" charset="0"/>
              </a:rPr>
              <a:t>Si possono verificare circostanze eccezionali in cui la massa di riferimento </a:t>
            </a:r>
            <a:r>
              <a:rPr lang="it-IT" altLang="it-IT" sz="1600" b="1" dirty="0" smtClean="0">
                <a:latin typeface="+mn-lt"/>
                <a:cs typeface="Tahoma" pitchFamily="34" charset="0"/>
              </a:rPr>
              <a:t>può superare i 25 kg</a:t>
            </a:r>
          </a:p>
          <a:p>
            <a:pPr algn="just" eaLnBrk="1" hangingPunct="1">
              <a:spcBef>
                <a:spcPct val="50000"/>
              </a:spcBef>
              <a:buFontTx/>
              <a:buNone/>
            </a:pPr>
            <a:r>
              <a:rPr lang="it-IT" altLang="it-IT" sz="1600" dirty="0" smtClean="0">
                <a:latin typeface="+mn-lt"/>
                <a:cs typeface="Tahoma" pitchFamily="34" charset="0"/>
              </a:rPr>
              <a:t>(es. dove il livello tecnologico non sia sufficientemente avanzato)</a:t>
            </a:r>
          </a:p>
          <a:p>
            <a:pPr algn="just" eaLnBrk="1" hangingPunct="1">
              <a:spcBef>
                <a:spcPct val="50000"/>
              </a:spcBef>
              <a:buFontTx/>
              <a:buNone/>
            </a:pPr>
            <a:r>
              <a:rPr lang="it-IT" altLang="it-IT" sz="1600" dirty="0" smtClean="0">
                <a:latin typeface="+mn-lt"/>
                <a:cs typeface="Tahoma" pitchFamily="34" charset="0"/>
              </a:rPr>
              <a:t>In questi casi è necessario porre attenzione e riguardo speciale alla </a:t>
            </a:r>
            <a:r>
              <a:rPr lang="it-IT" altLang="it-IT" sz="1600" b="1" dirty="0" smtClean="0">
                <a:latin typeface="+mn-lt"/>
                <a:cs typeface="Tahoma" pitchFamily="34" charset="0"/>
              </a:rPr>
              <a:t>formazione ed all’addestramento dei soggetti </a:t>
            </a:r>
            <a:r>
              <a:rPr lang="it-IT" altLang="it-IT" sz="1600" dirty="0" smtClean="0">
                <a:latin typeface="+mn-lt"/>
                <a:cs typeface="Tahoma" pitchFamily="34" charset="0"/>
              </a:rPr>
              <a:t>(identificazione e contenimento del rischio), alle condizioni del lavoro ed alle capacità degli individui coinvolti.</a:t>
            </a:r>
          </a:p>
          <a:p>
            <a:pPr algn="just" eaLnBrk="1" hangingPunct="1">
              <a:spcBef>
                <a:spcPct val="50000"/>
              </a:spcBef>
              <a:buFontTx/>
              <a:buNone/>
            </a:pPr>
            <a:r>
              <a:rPr lang="it-IT" altLang="it-IT" sz="1600" dirty="0" smtClean="0">
                <a:latin typeface="+mn-lt"/>
                <a:cs typeface="Tahoma" pitchFamily="34" charset="0"/>
              </a:rPr>
              <a:t>E’ anche fondamentale che siano </a:t>
            </a:r>
            <a:r>
              <a:rPr lang="it-IT" altLang="it-IT" sz="1600" dirty="0">
                <a:latin typeface="+mn-lt"/>
                <a:cs typeface="Tahoma" pitchFamily="34" charset="0"/>
              </a:rPr>
              <a:t>rispettate le condizioni ideali </a:t>
            </a:r>
            <a:r>
              <a:rPr lang="it-IT" altLang="it-IT" sz="1600" dirty="0" smtClean="0">
                <a:latin typeface="+mn-lt"/>
                <a:cs typeface="Tahoma" pitchFamily="34" charset="0"/>
              </a:rPr>
              <a:t>oltre alla determinazione </a:t>
            </a:r>
            <a:r>
              <a:rPr lang="it-IT" altLang="it-IT" sz="1600" dirty="0">
                <a:latin typeface="+mn-lt"/>
                <a:cs typeface="Tahoma" pitchFamily="34" charset="0"/>
              </a:rPr>
              <a:t>ed </a:t>
            </a:r>
            <a:r>
              <a:rPr lang="it-IT" altLang="it-IT" sz="1600" dirty="0" smtClean="0">
                <a:latin typeface="+mn-lt"/>
                <a:cs typeface="Tahoma" pitchFamily="34" charset="0"/>
              </a:rPr>
              <a:t>al </a:t>
            </a:r>
            <a:r>
              <a:rPr lang="it-IT" altLang="it-IT" sz="1600" dirty="0">
                <a:latin typeface="+mn-lt"/>
                <a:cs typeface="Tahoma" pitchFamily="34" charset="0"/>
              </a:rPr>
              <a:t>controllo preliminare della massa movimentata in modo occasionale (cioè con frequenza </a:t>
            </a:r>
            <a:r>
              <a:rPr lang="it-IT" altLang="it-IT" sz="1600" b="1" dirty="0">
                <a:latin typeface="+mn-lt"/>
                <a:cs typeface="Tahoma" pitchFamily="34" charset="0"/>
              </a:rPr>
              <a:t>INFERIORE ad 1 ATTO ogni 5 </a:t>
            </a:r>
            <a:r>
              <a:rPr lang="it-IT" altLang="it-IT" sz="1600" b="1" dirty="0" smtClean="0">
                <a:latin typeface="+mn-lt"/>
                <a:cs typeface="Tahoma" pitchFamily="34" charset="0"/>
              </a:rPr>
              <a:t>MINUTI</a:t>
            </a:r>
            <a:r>
              <a:rPr lang="it-IT" altLang="it-IT" sz="1600" dirty="0" smtClean="0">
                <a:latin typeface="+mn-lt"/>
                <a:cs typeface="Tahoma" pitchFamily="34" charset="0"/>
              </a:rPr>
              <a:t>)</a:t>
            </a:r>
          </a:p>
        </p:txBody>
      </p:sp>
      <p:sp>
        <p:nvSpPr>
          <p:cNvPr id="7" name="Text Box 9"/>
          <p:cNvSpPr txBox="1">
            <a:spLocks noChangeArrowheads="1"/>
          </p:cNvSpPr>
          <p:nvPr/>
        </p:nvSpPr>
        <p:spPr bwMode="auto">
          <a:xfrm>
            <a:off x="340242" y="5027388"/>
            <a:ext cx="8229600" cy="127727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it-IT" altLang="it-IT" sz="1400" dirty="0">
                <a:solidFill>
                  <a:srgbClr val="000000"/>
                </a:solidFill>
                <a:latin typeface="+mj-lt"/>
                <a:cs typeface="Tahoma" pitchFamily="34" charset="0"/>
              </a:rPr>
              <a:t>- </a:t>
            </a:r>
            <a:r>
              <a:rPr lang="it-IT" altLang="it-IT" sz="1400" b="1" i="1" dirty="0">
                <a:solidFill>
                  <a:srgbClr val="000000"/>
                </a:solidFill>
                <a:latin typeface="+mj-lt"/>
                <a:cs typeface="Tahoma" pitchFamily="34" charset="0"/>
              </a:rPr>
              <a:t>Condizioni ideali:</a:t>
            </a:r>
            <a:r>
              <a:rPr lang="it-IT" altLang="it-IT" sz="1400" dirty="0">
                <a:solidFill>
                  <a:srgbClr val="000000"/>
                </a:solidFill>
                <a:latin typeface="+mj-lt"/>
                <a:cs typeface="Tahoma" pitchFamily="34" charset="0"/>
              </a:rPr>
              <a:t> includono la postura ideale per la movimentazione manuale, una presa ferma sull’oggetto in postura neutra del polso, nonché condizioni ambientali favorevoli</a:t>
            </a:r>
          </a:p>
          <a:p>
            <a:pPr algn="just" eaLnBrk="1" hangingPunct="1">
              <a:spcBef>
                <a:spcPct val="50000"/>
              </a:spcBef>
              <a:buFontTx/>
              <a:buChar char="-"/>
            </a:pPr>
            <a:r>
              <a:rPr lang="it-IT" altLang="it-IT" sz="1400" dirty="0">
                <a:solidFill>
                  <a:srgbClr val="000000"/>
                </a:solidFill>
                <a:latin typeface="+mj-lt"/>
                <a:cs typeface="Tahoma" pitchFamily="34" charset="0"/>
              </a:rPr>
              <a:t> </a:t>
            </a:r>
            <a:r>
              <a:rPr lang="it-IT" altLang="it-IT" sz="1400" b="1" i="1" dirty="0">
                <a:solidFill>
                  <a:srgbClr val="000000"/>
                </a:solidFill>
                <a:latin typeface="+mj-lt"/>
                <a:cs typeface="Tahoma" pitchFamily="34" charset="0"/>
              </a:rPr>
              <a:t>Postura ideale:</a:t>
            </a:r>
            <a:r>
              <a:rPr lang="it-IT" altLang="it-IT" sz="1400" dirty="0">
                <a:solidFill>
                  <a:srgbClr val="000000"/>
                </a:solidFill>
                <a:latin typeface="+mj-lt"/>
                <a:cs typeface="Tahoma" pitchFamily="34" charset="0"/>
              </a:rPr>
              <a:t> postura eretta e simmetrica, mantenendo una distanza orizzontale tra il baricentro dell’oggetto movimentato e il baricentro dell’operatore a meno di 25 cm, nonché l’altezza della presa a meno di 25 cm sopra l’altezza delle nocche</a:t>
            </a:r>
            <a:endParaRPr lang="it-IT" altLang="it-IT" sz="1400" dirty="0">
              <a:latin typeface="+mj-lt"/>
            </a:endParaRPr>
          </a:p>
        </p:txBody>
      </p:sp>
      <p:sp>
        <p:nvSpPr>
          <p:cNvPr id="3" name="Titolo 2"/>
          <p:cNvSpPr>
            <a:spLocks noGrp="1"/>
          </p:cNvSpPr>
          <p:nvPr>
            <p:ph type="title"/>
          </p:nvPr>
        </p:nvSpPr>
        <p:spPr>
          <a:xfrm>
            <a:off x="113759"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8" name="Titolo 1"/>
          <p:cNvSpPr txBox="1">
            <a:spLocks/>
          </p:cNvSpPr>
          <p:nvPr/>
        </p:nvSpPr>
        <p:spPr>
          <a:xfrm>
            <a:off x="511692" y="754913"/>
            <a:ext cx="7886700" cy="58117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200" b="1" kern="1200">
                <a:solidFill>
                  <a:schemeClr val="bg1"/>
                </a:solidFill>
                <a:latin typeface="Futura-Bold" pitchFamily="2" charset="0"/>
                <a:ea typeface="+mj-ea"/>
                <a:cs typeface="Arial" panose="020B0604020202020204" pitchFamily="34" charset="0"/>
              </a:defRPr>
            </a:lvl1pPr>
          </a:lstStyle>
          <a:p>
            <a:r>
              <a:rPr lang="it-IT" sz="1800" dirty="0" smtClean="0">
                <a:solidFill>
                  <a:schemeClr val="tx1"/>
                </a:solidFill>
                <a:latin typeface="+mn-lt"/>
              </a:rPr>
              <a:t>L’attività non continuativa di sollevamento</a:t>
            </a:r>
            <a:endParaRPr lang="it-IT" sz="1800" dirty="0">
              <a:solidFill>
                <a:schemeClr val="tx1"/>
              </a:solidFill>
              <a:latin typeface="+mn-lt"/>
            </a:endParaRPr>
          </a:p>
        </p:txBody>
      </p:sp>
    </p:spTree>
    <p:extLst>
      <p:ext uri="{BB962C8B-B14F-4D97-AF65-F5344CB8AC3E}">
        <p14:creationId xmlns:p14="http://schemas.microsoft.com/office/powerpoint/2010/main" val="332094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511692" y="1508335"/>
            <a:ext cx="8229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150000"/>
              </a:lnSpc>
              <a:spcBef>
                <a:spcPct val="50000"/>
              </a:spcBef>
              <a:buFontTx/>
              <a:buNone/>
            </a:pPr>
            <a:r>
              <a:rPr lang="it-IT" altLang="it-IT" sz="1800" dirty="0" smtClean="0">
                <a:solidFill>
                  <a:srgbClr val="000000"/>
                </a:solidFill>
                <a:latin typeface="+mn-lt"/>
                <a:cs typeface="Tahoma" pitchFamily="34" charset="0"/>
              </a:rPr>
              <a:t>Il metodo NIOSH originale non </a:t>
            </a:r>
            <a:r>
              <a:rPr lang="it-IT" altLang="it-IT" sz="1800" dirty="0">
                <a:solidFill>
                  <a:srgbClr val="000000"/>
                </a:solidFill>
                <a:latin typeface="+mn-lt"/>
                <a:cs typeface="Tahoma" pitchFamily="34" charset="0"/>
              </a:rPr>
              <a:t>prevede moltiplicatori aggiuntivi nel caso in cui il </a:t>
            </a:r>
            <a:r>
              <a:rPr lang="it-IT" altLang="it-IT" sz="1800" b="1" dirty="0">
                <a:solidFill>
                  <a:srgbClr val="000000"/>
                </a:solidFill>
                <a:latin typeface="+mn-lt"/>
                <a:cs typeface="Tahoma" pitchFamily="34" charset="0"/>
              </a:rPr>
              <a:t>sollevamento</a:t>
            </a:r>
            <a:r>
              <a:rPr lang="it-IT" altLang="it-IT" sz="1800" dirty="0">
                <a:solidFill>
                  <a:srgbClr val="000000"/>
                </a:solidFill>
                <a:latin typeface="+mn-lt"/>
                <a:cs typeface="Tahoma" pitchFamily="34" charset="0"/>
              </a:rPr>
              <a:t> venga </a:t>
            </a:r>
            <a:r>
              <a:rPr lang="it-IT" altLang="it-IT" sz="1800" b="1" dirty="0">
                <a:solidFill>
                  <a:srgbClr val="000000"/>
                </a:solidFill>
                <a:latin typeface="+mn-lt"/>
                <a:cs typeface="Tahoma" pitchFamily="34" charset="0"/>
              </a:rPr>
              <a:t>effettuato da 2 operatori</a:t>
            </a:r>
            <a:r>
              <a:rPr lang="it-IT" altLang="it-IT" sz="1800" dirty="0">
                <a:solidFill>
                  <a:srgbClr val="000000"/>
                </a:solidFill>
                <a:latin typeface="+mn-lt"/>
                <a:cs typeface="Tahoma" pitchFamily="34" charset="0"/>
              </a:rPr>
              <a:t>, </a:t>
            </a:r>
            <a:r>
              <a:rPr lang="it-IT" altLang="it-IT" sz="1800" dirty="0" smtClean="0">
                <a:solidFill>
                  <a:srgbClr val="000000"/>
                </a:solidFill>
                <a:latin typeface="+mn-lt"/>
                <a:cs typeface="Tahoma" pitchFamily="34" charset="0"/>
              </a:rPr>
              <a:t>mentre lo </a:t>
            </a:r>
            <a:r>
              <a:rPr lang="it-IT" altLang="it-IT" sz="1800" dirty="0">
                <a:solidFill>
                  <a:srgbClr val="000000"/>
                </a:solidFill>
                <a:latin typeface="+mn-lt"/>
                <a:cs typeface="Tahoma" pitchFamily="34" charset="0"/>
              </a:rPr>
              <a:t>standard ISO 11228-1 </a:t>
            </a:r>
            <a:r>
              <a:rPr lang="it-IT" altLang="it-IT" sz="1800" dirty="0" smtClean="0">
                <a:solidFill>
                  <a:srgbClr val="000000"/>
                </a:solidFill>
                <a:latin typeface="+mn-lt"/>
                <a:cs typeface="Tahoma" pitchFamily="34" charset="0"/>
              </a:rPr>
              <a:t>prevede </a:t>
            </a:r>
            <a:r>
              <a:rPr lang="it-IT" altLang="it-IT" sz="1800" dirty="0">
                <a:solidFill>
                  <a:srgbClr val="000000"/>
                </a:solidFill>
                <a:latin typeface="+mn-lt"/>
                <a:cs typeface="Tahoma" pitchFamily="34" charset="0"/>
              </a:rPr>
              <a:t>interventi correttivi degli indici di sollevamento quando questo sia effettuato da 2 o più lavoratori contemporaneamente</a:t>
            </a:r>
            <a:r>
              <a:rPr lang="it-IT" altLang="it-IT" sz="1800" dirty="0" smtClean="0">
                <a:solidFill>
                  <a:srgbClr val="000000"/>
                </a:solidFill>
                <a:latin typeface="+mn-lt"/>
                <a:cs typeface="Tahoma" pitchFamily="34" charset="0"/>
              </a:rPr>
              <a:t>.</a:t>
            </a:r>
          </a:p>
          <a:p>
            <a:pPr algn="just" eaLnBrk="1" hangingPunct="1">
              <a:lnSpc>
                <a:spcPct val="150000"/>
              </a:lnSpc>
              <a:spcBef>
                <a:spcPct val="50000"/>
              </a:spcBef>
              <a:buFontTx/>
              <a:buNone/>
            </a:pPr>
            <a:endParaRPr lang="it-IT" altLang="it-IT" sz="1800" dirty="0">
              <a:solidFill>
                <a:srgbClr val="000000"/>
              </a:solidFill>
              <a:latin typeface="+mn-lt"/>
              <a:cs typeface="Tahoma" pitchFamily="34" charset="0"/>
            </a:endParaRPr>
          </a:p>
          <a:p>
            <a:pPr algn="just" eaLnBrk="1" hangingPunct="1">
              <a:lnSpc>
                <a:spcPct val="150000"/>
              </a:lnSpc>
              <a:spcBef>
                <a:spcPct val="50000"/>
              </a:spcBef>
              <a:buFontTx/>
              <a:buNone/>
            </a:pPr>
            <a:r>
              <a:rPr lang="it-IT" altLang="it-IT" sz="1800" dirty="0" smtClean="0">
                <a:solidFill>
                  <a:srgbClr val="000000"/>
                </a:solidFill>
                <a:latin typeface="+mn-lt"/>
                <a:cs typeface="Tahoma" pitchFamily="34" charset="0"/>
              </a:rPr>
              <a:t>Le procedure di lavoro specifiche saranno previste ove opportuno e necessario</a:t>
            </a:r>
          </a:p>
          <a:p>
            <a:pPr algn="just" eaLnBrk="1" hangingPunct="1">
              <a:lnSpc>
                <a:spcPct val="150000"/>
              </a:lnSpc>
              <a:spcBef>
                <a:spcPct val="50000"/>
              </a:spcBef>
              <a:buFontTx/>
              <a:buNone/>
            </a:pPr>
            <a:endParaRPr lang="it-IT" altLang="it-IT" sz="1800" dirty="0">
              <a:solidFill>
                <a:srgbClr val="000000"/>
              </a:solidFill>
              <a:latin typeface="+mn-lt"/>
              <a:cs typeface="Tahoma" pitchFamily="34" charset="0"/>
            </a:endParaRPr>
          </a:p>
          <a:p>
            <a:pPr algn="just" eaLnBrk="1" hangingPunct="1">
              <a:lnSpc>
                <a:spcPct val="150000"/>
              </a:lnSpc>
              <a:spcBef>
                <a:spcPct val="50000"/>
              </a:spcBef>
              <a:buFontTx/>
              <a:buNone/>
            </a:pPr>
            <a:endParaRPr lang="it-IT" altLang="it-IT" sz="1800" dirty="0">
              <a:solidFill>
                <a:srgbClr val="000000"/>
              </a:solidFill>
              <a:latin typeface="+mn-lt"/>
              <a:cs typeface="Tahoma" pitchFamily="34" charset="0"/>
            </a:endParaRPr>
          </a:p>
          <a:p>
            <a:pPr algn="just" eaLnBrk="1" hangingPunct="1">
              <a:lnSpc>
                <a:spcPct val="150000"/>
              </a:lnSpc>
              <a:spcBef>
                <a:spcPct val="50000"/>
              </a:spcBef>
              <a:buFontTx/>
              <a:buNone/>
            </a:pPr>
            <a:endParaRPr lang="it-IT" altLang="it-IT" sz="1800" dirty="0" smtClean="0">
              <a:solidFill>
                <a:srgbClr val="000000"/>
              </a:solidFill>
              <a:latin typeface="+mn-lt"/>
              <a:cs typeface="Tahoma" pitchFamily="34" charset="0"/>
            </a:endParaRPr>
          </a:p>
          <a:p>
            <a:pPr algn="just" eaLnBrk="1" hangingPunct="1">
              <a:lnSpc>
                <a:spcPct val="150000"/>
              </a:lnSpc>
              <a:spcBef>
                <a:spcPct val="50000"/>
              </a:spcBef>
              <a:buFontTx/>
              <a:buNone/>
            </a:pPr>
            <a:endParaRPr lang="it-IT" altLang="it-IT" sz="1800" dirty="0">
              <a:solidFill>
                <a:srgbClr val="000000"/>
              </a:solidFill>
              <a:latin typeface="+mn-lt"/>
              <a:cs typeface="Tahoma" pitchFamily="34" charset="0"/>
            </a:endParaRPr>
          </a:p>
        </p:txBody>
      </p:sp>
      <p:sp>
        <p:nvSpPr>
          <p:cNvPr id="3" name="Titolo 2"/>
          <p:cNvSpPr>
            <a:spLocks noGrp="1"/>
          </p:cNvSpPr>
          <p:nvPr>
            <p:ph type="title"/>
          </p:nvPr>
        </p:nvSpPr>
        <p:spPr>
          <a:xfrm>
            <a:off x="113759" y="173739"/>
            <a:ext cx="7886700" cy="581174"/>
          </a:xfrm>
        </p:spPr>
        <p:txBody>
          <a:bodyPr vert="horz" lIns="91440" tIns="45720" rIns="91440" bIns="45720" rtlCol="0" anchor="ctr">
            <a:normAutofit/>
          </a:bodyPr>
          <a:lstStyle/>
          <a:p>
            <a:r>
              <a:rPr lang="it-IT" dirty="0">
                <a:latin typeface="+mn-lt"/>
              </a:rPr>
              <a:t>Procedure per la movimentazione manuale dei carichi</a:t>
            </a:r>
          </a:p>
        </p:txBody>
      </p:sp>
      <p:sp>
        <p:nvSpPr>
          <p:cNvPr id="8" name="Titolo 1"/>
          <p:cNvSpPr txBox="1">
            <a:spLocks/>
          </p:cNvSpPr>
          <p:nvPr/>
        </p:nvSpPr>
        <p:spPr>
          <a:xfrm>
            <a:off x="511692" y="917313"/>
            <a:ext cx="7886700" cy="581174"/>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200" b="1" kern="1200">
                <a:solidFill>
                  <a:schemeClr val="bg1"/>
                </a:solidFill>
                <a:latin typeface="Futura-Bold" pitchFamily="2" charset="0"/>
                <a:ea typeface="+mj-ea"/>
                <a:cs typeface="Arial" panose="020B0604020202020204" pitchFamily="34" charset="0"/>
              </a:defRPr>
            </a:lvl1pPr>
          </a:lstStyle>
          <a:p>
            <a:r>
              <a:rPr lang="it-IT" sz="1800" dirty="0" smtClean="0">
                <a:solidFill>
                  <a:schemeClr val="tx1"/>
                </a:solidFill>
                <a:latin typeface="+mn-lt"/>
              </a:rPr>
              <a:t>Il sollevamento in due persone</a:t>
            </a:r>
            <a:endParaRPr lang="it-IT" sz="1800" dirty="0">
              <a:solidFill>
                <a:schemeClr val="tx1"/>
              </a:solidFill>
              <a:latin typeface="+mn-lt"/>
            </a:endParaRPr>
          </a:p>
        </p:txBody>
      </p:sp>
      <p:pic>
        <p:nvPicPr>
          <p:cNvPr id="9" name="Picture 5" descr="porta pesi no s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482" y="4479148"/>
            <a:ext cx="2858204" cy="168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340242" y="4950917"/>
            <a:ext cx="405694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eaLnBrk="1" hangingPunct="1">
              <a:spcBef>
                <a:spcPct val="50000"/>
              </a:spcBef>
              <a:buClr>
                <a:schemeClr val="tx2">
                  <a:lumMod val="50000"/>
                </a:schemeClr>
              </a:buClr>
            </a:pPr>
            <a:r>
              <a:rPr lang="it-IT" altLang="it-IT" sz="1800" b="1" dirty="0" smtClean="0">
                <a:latin typeface="+mn-lt"/>
              </a:rPr>
              <a:t>non </a:t>
            </a:r>
            <a:r>
              <a:rPr lang="it-IT" altLang="it-IT" sz="1800" b="1" dirty="0">
                <a:latin typeface="+mn-lt"/>
              </a:rPr>
              <a:t>sollevare bruscamente il peso</a:t>
            </a:r>
          </a:p>
          <a:p>
            <a:pPr marL="285750" indent="-285750" eaLnBrk="1" hangingPunct="1">
              <a:spcBef>
                <a:spcPct val="50000"/>
              </a:spcBef>
              <a:buClr>
                <a:schemeClr val="tx2">
                  <a:lumMod val="50000"/>
                </a:schemeClr>
              </a:buClr>
            </a:pPr>
            <a:r>
              <a:rPr lang="it-IT" altLang="it-IT" sz="1800" b="1" dirty="0" smtClean="0">
                <a:latin typeface="+mn-lt"/>
              </a:rPr>
              <a:t>se senti </a:t>
            </a:r>
            <a:r>
              <a:rPr lang="it-IT" altLang="it-IT" sz="1800" b="1" dirty="0">
                <a:latin typeface="+mn-lt"/>
              </a:rPr>
              <a:t>di non farcela, fatti aiutare da un’altra persona</a:t>
            </a:r>
          </a:p>
        </p:txBody>
      </p:sp>
    </p:spTree>
    <p:extLst>
      <p:ext uri="{BB962C8B-B14F-4D97-AF65-F5344CB8AC3E}">
        <p14:creationId xmlns:p14="http://schemas.microsoft.com/office/powerpoint/2010/main" val="2570485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0"/>
          <p:cNvSpPr>
            <a:spLocks noGrp="1"/>
          </p:cNvSpPr>
          <p:nvPr>
            <p:ph type="ctrTitle"/>
          </p:nvPr>
        </p:nvSpPr>
        <p:spPr>
          <a:xfrm>
            <a:off x="295275" y="152400"/>
            <a:ext cx="7696200" cy="536575"/>
          </a:xfrm>
        </p:spPr>
        <p:txBody>
          <a:bodyPr vert="horz" lIns="91440" tIns="45720" rIns="91440" bIns="45720" rtlCol="0" anchor="ctr">
            <a:normAutofit/>
          </a:bodyPr>
          <a:lstStyle/>
          <a:p>
            <a:pPr algn="l"/>
            <a:r>
              <a:rPr lang="it-IT" altLang="it-IT" sz="2200">
                <a:solidFill>
                  <a:schemeClr val="bg1"/>
                </a:solidFill>
                <a:latin typeface="+mn-lt"/>
              </a:rPr>
              <a:t>Quindi riassumendo:</a:t>
            </a:r>
          </a:p>
        </p:txBody>
      </p:sp>
      <p:sp>
        <p:nvSpPr>
          <p:cNvPr id="3" name="Rettangolo 2"/>
          <p:cNvSpPr/>
          <p:nvPr/>
        </p:nvSpPr>
        <p:spPr>
          <a:xfrm>
            <a:off x="179934" y="1000591"/>
            <a:ext cx="8643224" cy="5139869"/>
          </a:xfrm>
          <a:prstGeom prst="rect">
            <a:avLst/>
          </a:prstGeom>
        </p:spPr>
        <p:txBody>
          <a:bodyPr wrap="square">
            <a:spAutoFit/>
          </a:bodyPr>
          <a:lstStyle/>
          <a:p>
            <a:r>
              <a:rPr lang="it-IT" sz="1400" b="1" dirty="0"/>
              <a:t>Movimentazione manuale dei carichi - MMC: </a:t>
            </a:r>
            <a:r>
              <a:rPr lang="it-IT" sz="1400" dirty="0"/>
              <a:t>le operazioni di trasporto o di sostegno di un carico ad opera di uno o più lavoratori: </a:t>
            </a:r>
            <a:r>
              <a:rPr lang="it-IT" sz="1400" b="1" dirty="0"/>
              <a:t>sollevare, deporre, spingere, tirare, portare, spostare </a:t>
            </a:r>
            <a:r>
              <a:rPr lang="it-IT" sz="1400" dirty="0"/>
              <a:t>che possono comportare rischio di patologie da sovraccarico </a:t>
            </a:r>
            <a:r>
              <a:rPr lang="it-IT" sz="1400" dirty="0" smtClean="0"/>
              <a:t>biomeccanico</a:t>
            </a:r>
          </a:p>
          <a:p>
            <a:endParaRPr lang="it-IT" sz="1400" dirty="0"/>
          </a:p>
          <a:p>
            <a:r>
              <a:rPr lang="it-IT" sz="1400" b="1" dirty="0" smtClean="0"/>
              <a:t>Gli </a:t>
            </a:r>
            <a:r>
              <a:rPr lang="it-IT" sz="1400" b="1" dirty="0"/>
              <a:t>elementi della valutazione del rischio da MMC:</a:t>
            </a:r>
          </a:p>
          <a:p>
            <a:pPr marL="285750" indent="-285750">
              <a:spcAft>
                <a:spcPts val="600"/>
              </a:spcAft>
              <a:buClr>
                <a:srgbClr val="002060"/>
              </a:buClr>
              <a:buFont typeface="Arial" panose="020B0604020202020204" pitchFamily="34" charset="0"/>
              <a:buChar char="•"/>
              <a:defRPr/>
            </a:pPr>
            <a:r>
              <a:rPr lang="it-IT" sz="1400" b="1" dirty="0"/>
              <a:t>Caratteristiche del carico </a:t>
            </a:r>
            <a:r>
              <a:rPr lang="it-IT" sz="1400" dirty="0"/>
              <a:t>(troppo pesante, ingombrante, difficile da afferrare, ecc.</a:t>
            </a:r>
          </a:p>
          <a:p>
            <a:pPr marL="285750" indent="-285750">
              <a:spcAft>
                <a:spcPts val="600"/>
              </a:spcAft>
              <a:buClr>
                <a:srgbClr val="002060"/>
              </a:buClr>
              <a:buFont typeface="Arial" panose="020B0604020202020204" pitchFamily="34" charset="0"/>
              <a:buChar char="•"/>
              <a:defRPr/>
            </a:pPr>
            <a:r>
              <a:rPr lang="it-IT" sz="1400" b="1" dirty="0"/>
              <a:t>Sforzo fisico richiesto </a:t>
            </a:r>
            <a:r>
              <a:rPr lang="it-IT" sz="1400" dirty="0"/>
              <a:t>(eccessivo, movimento di torsione del tronco, movimento brusco del carico, ecc.)</a:t>
            </a:r>
          </a:p>
          <a:p>
            <a:pPr marL="285750" indent="-285750">
              <a:spcAft>
                <a:spcPts val="600"/>
              </a:spcAft>
              <a:buClr>
                <a:srgbClr val="002060"/>
              </a:buClr>
              <a:buFont typeface="Arial" panose="020B0604020202020204" pitchFamily="34" charset="0"/>
              <a:buChar char="•"/>
              <a:defRPr/>
            </a:pPr>
            <a:r>
              <a:rPr lang="it-IT" sz="1400" b="1" dirty="0"/>
              <a:t>Ambiente di lavoro </a:t>
            </a:r>
            <a:r>
              <a:rPr lang="it-IT" sz="1400" dirty="0"/>
              <a:t>(spazio insufficiente, pavimento ineguale, ecc.)</a:t>
            </a:r>
          </a:p>
          <a:p>
            <a:pPr marL="285750" indent="-285750">
              <a:spcAft>
                <a:spcPts val="600"/>
              </a:spcAft>
              <a:buClr>
                <a:srgbClr val="002060"/>
              </a:buClr>
              <a:buFont typeface="Arial" panose="020B0604020202020204" pitchFamily="34" charset="0"/>
              <a:buChar char="•"/>
            </a:pPr>
            <a:r>
              <a:rPr lang="it-IT" sz="1400" b="1" dirty="0"/>
              <a:t>Esigenze dell’attività</a:t>
            </a:r>
            <a:r>
              <a:rPr lang="it-IT" sz="1400" dirty="0"/>
              <a:t>: (</a:t>
            </a:r>
            <a:r>
              <a:rPr lang="it-IT" altLang="it-IT" sz="1400" dirty="0"/>
              <a:t>Sforzi fisici eccessivi, Pause insufficienti,  Distanze troppo grandi, ecc.)</a:t>
            </a:r>
            <a:endParaRPr lang="it-IT" sz="1400" dirty="0"/>
          </a:p>
          <a:p>
            <a:pPr marL="285750" indent="-285750">
              <a:buFont typeface="Arial" panose="020B0604020202020204" pitchFamily="34" charset="0"/>
              <a:buChar char="•"/>
            </a:pPr>
            <a:r>
              <a:rPr lang="it-IT" sz="1400" b="1" dirty="0"/>
              <a:t>Fattori individuali </a:t>
            </a:r>
            <a:r>
              <a:rPr lang="it-IT" sz="1400" dirty="0"/>
              <a:t>(Inidoneità fisica, indumenti e/o calzature </a:t>
            </a:r>
            <a:r>
              <a:rPr lang="it-IT" sz="1400" dirty="0" smtClean="0"/>
              <a:t>inadeguati</a:t>
            </a:r>
          </a:p>
          <a:p>
            <a:pPr marL="285750" indent="-285750">
              <a:buFont typeface="Arial" panose="020B0604020202020204" pitchFamily="34" charset="0"/>
              <a:buChar char="•"/>
            </a:pPr>
            <a:endParaRPr lang="it-IT" sz="1400" b="1" dirty="0"/>
          </a:p>
          <a:p>
            <a:r>
              <a:rPr lang="it-IT" sz="1400" b="1" dirty="0" smtClean="0"/>
              <a:t>I metodi per la valutazione del rischio MMC: NIOSH, </a:t>
            </a:r>
            <a:r>
              <a:rPr lang="it-IT" sz="1400" b="1" dirty="0" err="1" smtClean="0"/>
              <a:t>Snook</a:t>
            </a:r>
            <a:r>
              <a:rPr lang="it-IT" sz="1400" b="1" dirty="0" smtClean="0"/>
              <a:t> e Ciriello, OCRA (</a:t>
            </a:r>
            <a:r>
              <a:rPr lang="it-IT" altLang="it-IT" sz="1400" i="1" dirty="0"/>
              <a:t>Norma UNI ISO </a:t>
            </a:r>
            <a:r>
              <a:rPr lang="it-IT" altLang="it-IT" sz="1400" i="1" dirty="0" smtClean="0"/>
              <a:t>11228-1-2-3)</a:t>
            </a:r>
            <a:endParaRPr lang="it-IT" sz="1400" b="1" dirty="0"/>
          </a:p>
          <a:p>
            <a:pPr algn="just"/>
            <a:r>
              <a:rPr lang="it-IT" altLang="it-IT" sz="1400" dirty="0"/>
              <a:t>	</a:t>
            </a:r>
            <a:endParaRPr lang="it-IT" sz="1400" dirty="0"/>
          </a:p>
          <a:p>
            <a:r>
              <a:rPr lang="it-IT" sz="1400" b="1" dirty="0" smtClean="0"/>
              <a:t>Per </a:t>
            </a:r>
            <a:r>
              <a:rPr lang="it-IT" sz="1400" b="1" dirty="0"/>
              <a:t>una prevenzione </a:t>
            </a:r>
            <a:r>
              <a:rPr lang="it-IT" sz="1400" b="1" dirty="0" smtClean="0"/>
              <a:t>efficace del rischio è importante rispettare le procedure per spostare, sollevare, spingere, ecc.</a:t>
            </a:r>
          </a:p>
          <a:p>
            <a:endParaRPr lang="it-IT" sz="1400" b="1" dirty="0" smtClean="0"/>
          </a:p>
          <a:p>
            <a:r>
              <a:rPr lang="it-IT" sz="1400" dirty="0" smtClean="0"/>
              <a:t>Prima </a:t>
            </a:r>
            <a:r>
              <a:rPr lang="it-IT" sz="1400" dirty="0"/>
              <a:t>di sollevare o trasportare un carico è </a:t>
            </a:r>
            <a:r>
              <a:rPr lang="it-IT" sz="1400" b="1" dirty="0" smtClean="0"/>
              <a:t>importante </a:t>
            </a:r>
            <a:r>
              <a:rPr lang="it-IT" sz="1400" b="1" dirty="0"/>
              <a:t>conoscere</a:t>
            </a:r>
          </a:p>
          <a:p>
            <a:pPr marL="285750" indent="-285750">
              <a:buFont typeface="Arial" panose="020B0604020202020204" pitchFamily="34" charset="0"/>
              <a:buChar char="•"/>
            </a:pPr>
            <a:r>
              <a:rPr lang="it-IT" sz="1400" dirty="0"/>
              <a:t>Quanto </a:t>
            </a:r>
            <a:r>
              <a:rPr lang="it-IT" sz="1400" dirty="0" smtClean="0"/>
              <a:t>pesa, la </a:t>
            </a:r>
            <a:r>
              <a:rPr lang="it-IT" sz="1400" b="1" dirty="0"/>
              <a:t>temperatura</a:t>
            </a:r>
            <a:r>
              <a:rPr lang="it-IT" sz="1400" dirty="0"/>
              <a:t> </a:t>
            </a:r>
            <a:r>
              <a:rPr lang="it-IT" sz="1400" dirty="0" smtClean="0"/>
              <a:t>esterna, le </a:t>
            </a:r>
            <a:r>
              <a:rPr lang="it-IT" sz="1400" dirty="0"/>
              <a:t>caratteristiche del </a:t>
            </a:r>
            <a:r>
              <a:rPr lang="it-IT" sz="1400" b="1" dirty="0"/>
              <a:t>contenitore</a:t>
            </a:r>
            <a:r>
              <a:rPr lang="it-IT" sz="1400" dirty="0"/>
              <a:t> e del </a:t>
            </a:r>
            <a:r>
              <a:rPr lang="it-IT" sz="1400" b="1" dirty="0" smtClean="0"/>
              <a:t>contenuto</a:t>
            </a:r>
            <a:r>
              <a:rPr lang="it-IT" sz="1400" dirty="0" smtClean="0"/>
              <a:t>, la </a:t>
            </a:r>
            <a:r>
              <a:rPr lang="it-IT" sz="1400" b="1" dirty="0"/>
              <a:t>stabilità</a:t>
            </a:r>
            <a:r>
              <a:rPr lang="it-IT" sz="1400" dirty="0"/>
              <a:t> del contenuto</a:t>
            </a:r>
          </a:p>
          <a:p>
            <a:pPr marL="285750" indent="-285750">
              <a:buFont typeface="Arial" panose="020B0604020202020204" pitchFamily="34" charset="0"/>
              <a:buChar char="•"/>
            </a:pPr>
            <a:endParaRPr lang="it-IT" sz="1400" b="1" dirty="0"/>
          </a:p>
          <a:p>
            <a:r>
              <a:rPr lang="it-IT" sz="1400" dirty="0" smtClean="0"/>
              <a:t>La </a:t>
            </a:r>
            <a:r>
              <a:rPr lang="it-IT" sz="1400" dirty="0"/>
              <a:t>prevenzione si completa con </a:t>
            </a:r>
          </a:p>
          <a:p>
            <a:pPr marL="171450" lvl="0" indent="-171450">
              <a:buFont typeface="Arial" panose="020B0604020202020204" pitchFamily="34" charset="0"/>
              <a:buChar char="•"/>
            </a:pPr>
            <a:r>
              <a:rPr lang="it-IT" sz="1400" b="1" dirty="0"/>
              <a:t>Formazione</a:t>
            </a:r>
          </a:p>
          <a:p>
            <a:pPr marL="171450" lvl="0" indent="-171450">
              <a:buFont typeface="Arial" panose="020B0604020202020204" pitchFamily="34" charset="0"/>
              <a:buChar char="•"/>
            </a:pPr>
            <a:r>
              <a:rPr lang="it-IT" sz="1400" b="1" dirty="0"/>
              <a:t>Sorveglianza sanitaria</a:t>
            </a:r>
          </a:p>
        </p:txBody>
      </p:sp>
    </p:spTree>
    <p:extLst>
      <p:ext uri="{BB962C8B-B14F-4D97-AF65-F5344CB8AC3E}">
        <p14:creationId xmlns:p14="http://schemas.microsoft.com/office/powerpoint/2010/main" val="2821450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36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Norma UNI ISO11228</a:t>
            </a:r>
          </a:p>
        </p:txBody>
      </p:sp>
      <p:sp>
        <p:nvSpPr>
          <p:cNvPr id="5" name="Segnaposto contenuto 2"/>
          <p:cNvSpPr>
            <a:spLocks/>
          </p:cNvSpPr>
          <p:nvPr/>
        </p:nvSpPr>
        <p:spPr bwMode="auto">
          <a:xfrm>
            <a:off x="254000" y="1051982"/>
            <a:ext cx="7821084" cy="50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buFont typeface="Wingdings" pitchFamily="2" charset="2"/>
              <a:buAutoNum type="arabicParenR"/>
            </a:pPr>
            <a:r>
              <a:rPr lang="it-IT" altLang="it-IT" sz="1800" b="1" i="1" dirty="0">
                <a:latin typeface="+mn-lt"/>
              </a:rPr>
              <a:t>Norma UNI ISO 11228-1:</a:t>
            </a:r>
          </a:p>
          <a:p>
            <a:pPr algn="just" eaLnBrk="1" hangingPunct="1">
              <a:buFont typeface="Wingdings" pitchFamily="2" charset="2"/>
              <a:buNone/>
            </a:pPr>
            <a:r>
              <a:rPr lang="it-IT" altLang="it-IT" sz="1800" b="1" i="1" dirty="0">
                <a:latin typeface="+mn-lt"/>
              </a:rPr>
              <a:t>	compito di sollevamento e trasporto dei carichi:</a:t>
            </a:r>
          </a:p>
          <a:p>
            <a:pPr algn="just" eaLnBrk="1" hangingPunct="1">
              <a:buFont typeface="Wingdings" pitchFamily="2" charset="2"/>
              <a:buNone/>
            </a:pPr>
            <a:r>
              <a:rPr lang="it-IT" altLang="it-IT" sz="1800" b="1" dirty="0">
                <a:latin typeface="+mn-lt"/>
              </a:rPr>
              <a:t>	</a:t>
            </a:r>
            <a:r>
              <a:rPr lang="it-IT" altLang="it-IT" sz="1800" dirty="0">
                <a:latin typeface="+mn-lt"/>
              </a:rPr>
              <a:t>la norma specifica i limiti raccomandati per il sollevamento ed il trasporto manuale, prendendo in considerazione l’intensità, la frequenza e la durata del compito (carichi di peso uguale o superiore a 3 kg)</a:t>
            </a:r>
          </a:p>
          <a:p>
            <a:pPr algn="just" eaLnBrk="1" hangingPunct="1">
              <a:buFont typeface="Wingdings" pitchFamily="2" charset="2"/>
              <a:buNone/>
            </a:pPr>
            <a:endParaRPr lang="it-IT" altLang="it-IT" sz="1800" dirty="0">
              <a:latin typeface="+mn-lt"/>
            </a:endParaRPr>
          </a:p>
          <a:p>
            <a:pPr algn="just" eaLnBrk="1" hangingPunct="1">
              <a:buFont typeface="Wingdings" pitchFamily="2" charset="2"/>
              <a:buNone/>
            </a:pPr>
            <a:r>
              <a:rPr lang="it-IT" altLang="it-IT" sz="1800" b="1" i="1" dirty="0">
                <a:latin typeface="+mn-lt"/>
              </a:rPr>
              <a:t>2) 	Norma UNI ISO 11228-2:</a:t>
            </a:r>
          </a:p>
          <a:p>
            <a:pPr algn="just" eaLnBrk="1" hangingPunct="1">
              <a:buFont typeface="Wingdings" pitchFamily="2" charset="2"/>
              <a:buNone/>
            </a:pPr>
            <a:r>
              <a:rPr lang="it-IT" altLang="it-IT" sz="1800" b="1" i="1" dirty="0">
                <a:latin typeface="+mn-lt"/>
              </a:rPr>
              <a:t>	compito di spinta e traino di carichi:</a:t>
            </a:r>
          </a:p>
          <a:p>
            <a:pPr algn="just" eaLnBrk="1" hangingPunct="1">
              <a:buFont typeface="Wingdings" pitchFamily="2" charset="2"/>
              <a:buNone/>
            </a:pPr>
            <a:r>
              <a:rPr lang="it-IT" altLang="it-IT" sz="1800" dirty="0">
                <a:latin typeface="+mn-lt"/>
              </a:rPr>
              <a:t>	la norma specifica i limiti raccomandati per le azioni di spinta e traino svolte con il corpo intero</a:t>
            </a:r>
          </a:p>
          <a:p>
            <a:pPr algn="just" eaLnBrk="1" hangingPunct="1">
              <a:buFont typeface="Wingdings" pitchFamily="2" charset="2"/>
              <a:buNone/>
            </a:pPr>
            <a:endParaRPr lang="it-IT" altLang="it-IT" sz="1800" dirty="0">
              <a:latin typeface="+mn-lt"/>
            </a:endParaRPr>
          </a:p>
          <a:p>
            <a:pPr algn="just" eaLnBrk="1" hangingPunct="1">
              <a:buFont typeface="Wingdings" pitchFamily="2" charset="2"/>
              <a:buNone/>
            </a:pPr>
            <a:r>
              <a:rPr lang="it-IT" altLang="it-IT" sz="1800" b="1" i="1" dirty="0">
                <a:latin typeface="+mn-lt"/>
              </a:rPr>
              <a:t>3) 	Norma UNI ISO 11228-3:</a:t>
            </a:r>
          </a:p>
          <a:p>
            <a:pPr algn="just" eaLnBrk="1" hangingPunct="1">
              <a:buFont typeface="Wingdings" pitchFamily="2" charset="2"/>
              <a:buNone/>
            </a:pPr>
            <a:r>
              <a:rPr lang="it-IT" altLang="it-IT" sz="1800" b="1" i="1" dirty="0">
                <a:latin typeface="+mn-lt"/>
              </a:rPr>
              <a:t>	compito di movimentazione di bassi carichi ad alta frequenza:</a:t>
            </a:r>
          </a:p>
          <a:p>
            <a:pPr algn="just" eaLnBrk="1" hangingPunct="1">
              <a:buFont typeface="Wingdings" pitchFamily="2" charset="2"/>
              <a:buNone/>
            </a:pPr>
            <a:r>
              <a:rPr lang="it-IT" altLang="it-IT" sz="1800" dirty="0">
                <a:latin typeface="+mn-lt"/>
              </a:rPr>
              <a:t>	la norma stabilisce raccomandazioni per compiti lavorativi ripetitivi che implicano la movimentazione manuale di bassi carichi (peso inferiore a 3 kg) ad alta frequenza</a:t>
            </a:r>
          </a:p>
        </p:txBody>
      </p:sp>
    </p:spTree>
    <p:extLst>
      <p:ext uri="{BB962C8B-B14F-4D97-AF65-F5344CB8AC3E}">
        <p14:creationId xmlns:p14="http://schemas.microsoft.com/office/powerpoint/2010/main" val="4055485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Obblighi del Datore di lavoro</a:t>
            </a:r>
          </a:p>
        </p:txBody>
      </p:sp>
      <p:sp>
        <p:nvSpPr>
          <p:cNvPr id="5" name="CasellaDiTesto 4"/>
          <p:cNvSpPr txBox="1"/>
          <p:nvPr/>
        </p:nvSpPr>
        <p:spPr>
          <a:xfrm>
            <a:off x="610659" y="1323918"/>
            <a:ext cx="7883525" cy="4093428"/>
          </a:xfrm>
          <a:prstGeom prst="rect">
            <a:avLst/>
          </a:prstGeom>
          <a:noFill/>
        </p:spPr>
        <p:txBody>
          <a:bodyPr>
            <a:spAutoFit/>
          </a:bodyPr>
          <a:lstStyle/>
          <a:p>
            <a:pPr algn="just" eaLnBrk="1" fontAlgn="auto" hangingPunct="1">
              <a:lnSpc>
                <a:spcPct val="150000"/>
              </a:lnSpc>
              <a:spcBef>
                <a:spcPts val="0"/>
              </a:spcBef>
              <a:spcAft>
                <a:spcPts val="600"/>
              </a:spcAft>
              <a:defRPr/>
            </a:pPr>
            <a:r>
              <a:rPr lang="it-IT" sz="2000" dirty="0">
                <a:latin typeface="Calibri"/>
                <a:cs typeface="+mn-cs"/>
              </a:rPr>
              <a:t>Il Datore di lavoro</a:t>
            </a:r>
            <a:r>
              <a:rPr lang="it-IT" sz="2000" dirty="0">
                <a:latin typeface="Calibri"/>
              </a:rPr>
              <a:t>,</a:t>
            </a:r>
            <a:r>
              <a:rPr lang="it-IT" sz="2000" b="1" dirty="0">
                <a:latin typeface="Calibri"/>
              </a:rPr>
              <a:t> </a:t>
            </a:r>
            <a:r>
              <a:rPr lang="it-IT" sz="2000" dirty="0">
                <a:latin typeface="Calibri"/>
              </a:rPr>
              <a:t>ai fini della </a:t>
            </a:r>
            <a:r>
              <a:rPr lang="it-IT" sz="2000" b="1" dirty="0">
                <a:latin typeface="Calibri"/>
              </a:rPr>
              <a:t>prevenzione</a:t>
            </a:r>
            <a:r>
              <a:rPr lang="it-IT" sz="2000" dirty="0">
                <a:latin typeface="Calibri"/>
              </a:rPr>
              <a:t>:</a:t>
            </a:r>
            <a:endParaRPr lang="it-IT" sz="2000" dirty="0">
              <a:latin typeface="Calibri"/>
              <a:ea typeface="ＭＳ Ｐゴシック" pitchFamily="34" charset="-128"/>
            </a:endParaRPr>
          </a:p>
          <a:p>
            <a:pPr marL="3859213" indent="-358775" algn="just" eaLnBrk="1" fontAlgn="auto" hangingPunct="1">
              <a:lnSpc>
                <a:spcPct val="150000"/>
              </a:lnSpc>
              <a:spcBef>
                <a:spcPts val="0"/>
              </a:spcBef>
              <a:spcAft>
                <a:spcPts val="600"/>
              </a:spcAft>
              <a:buClr>
                <a:srgbClr val="002060"/>
              </a:buClr>
              <a:buFont typeface="Arial" pitchFamily="34" charset="0"/>
              <a:buChar char="•"/>
              <a:defRPr/>
            </a:pPr>
            <a:r>
              <a:rPr lang="it-IT" sz="2000" b="1" dirty="0">
                <a:latin typeface="Calibri"/>
                <a:ea typeface="ＭＳ Ｐゴシック" pitchFamily="34" charset="-128"/>
              </a:rPr>
              <a:t>organizza</a:t>
            </a:r>
            <a:r>
              <a:rPr lang="it-IT" sz="2000" dirty="0">
                <a:latin typeface="Calibri"/>
                <a:ea typeface="ＭＳ Ｐゴシック" pitchFamily="34" charset="-128"/>
              </a:rPr>
              <a:t> i posti di lavoro</a:t>
            </a:r>
          </a:p>
          <a:p>
            <a:pPr marL="3859213" indent="-358775" algn="just" eaLnBrk="1" fontAlgn="auto" hangingPunct="1">
              <a:lnSpc>
                <a:spcPct val="150000"/>
              </a:lnSpc>
              <a:spcBef>
                <a:spcPts val="0"/>
              </a:spcBef>
              <a:spcAft>
                <a:spcPts val="600"/>
              </a:spcAft>
              <a:buClr>
                <a:srgbClr val="002060"/>
              </a:buClr>
              <a:buFont typeface="Arial" pitchFamily="34" charset="0"/>
              <a:buChar char="•"/>
              <a:defRPr/>
            </a:pPr>
            <a:r>
              <a:rPr lang="it-IT" sz="2000" b="1" dirty="0">
                <a:latin typeface="Calibri"/>
                <a:ea typeface="ＭＳ Ｐゴシック" pitchFamily="34" charset="-128"/>
              </a:rPr>
              <a:t>valuta</a:t>
            </a:r>
            <a:r>
              <a:rPr lang="it-IT" sz="2000" dirty="0">
                <a:latin typeface="Calibri"/>
                <a:ea typeface="ＭＳ Ｐゴシック" pitchFamily="34" charset="-128"/>
              </a:rPr>
              <a:t> le condizioni di sicurezza e salute connesse al lavoro</a:t>
            </a:r>
          </a:p>
          <a:p>
            <a:pPr marL="3859213" indent="-358775" algn="just" eaLnBrk="1" fontAlgn="auto" hangingPunct="1">
              <a:lnSpc>
                <a:spcPct val="150000"/>
              </a:lnSpc>
              <a:spcBef>
                <a:spcPts val="0"/>
              </a:spcBef>
              <a:spcAft>
                <a:spcPts val="600"/>
              </a:spcAft>
              <a:buClr>
                <a:srgbClr val="002060"/>
              </a:buClr>
              <a:buFont typeface="Arial" pitchFamily="34" charset="0"/>
              <a:buChar char="•"/>
              <a:defRPr/>
            </a:pPr>
            <a:r>
              <a:rPr lang="it-IT" sz="2000" b="1" dirty="0">
                <a:latin typeface="Calibri"/>
                <a:ea typeface="ＭＳ Ｐゴシック" pitchFamily="34" charset="-128"/>
              </a:rPr>
              <a:t>evita </a:t>
            </a:r>
            <a:r>
              <a:rPr lang="it-IT" sz="2000" dirty="0">
                <a:latin typeface="Calibri"/>
                <a:ea typeface="ＭＳ Ｐゴシック" pitchFamily="34" charset="-128"/>
              </a:rPr>
              <a:t>o </a:t>
            </a:r>
            <a:r>
              <a:rPr lang="it-IT" sz="2000" b="1" dirty="0">
                <a:latin typeface="Calibri"/>
                <a:ea typeface="ＭＳ Ｐゴシック" pitchFamily="34" charset="-128"/>
              </a:rPr>
              <a:t>riduce</a:t>
            </a:r>
            <a:r>
              <a:rPr lang="it-IT" sz="2000" dirty="0">
                <a:latin typeface="Calibri"/>
                <a:ea typeface="ＭＳ Ｐゴシック" pitchFamily="34" charset="-128"/>
              </a:rPr>
              <a:t> i rischi tenendo conto in particolare dei fattori individuali</a:t>
            </a:r>
          </a:p>
          <a:p>
            <a:pPr marL="3859213" indent="-358775" algn="just" eaLnBrk="1" fontAlgn="auto" hangingPunct="1">
              <a:lnSpc>
                <a:spcPct val="150000"/>
              </a:lnSpc>
              <a:spcBef>
                <a:spcPts val="0"/>
              </a:spcBef>
              <a:spcAft>
                <a:spcPts val="600"/>
              </a:spcAft>
              <a:buClr>
                <a:srgbClr val="002060"/>
              </a:buClr>
              <a:buFont typeface="Arial" pitchFamily="34" charset="0"/>
              <a:buChar char="•"/>
              <a:defRPr/>
            </a:pPr>
            <a:r>
              <a:rPr lang="it-IT" sz="2000" b="1" dirty="0">
                <a:latin typeface="Calibri"/>
                <a:ea typeface="ＭＳ Ｐゴシック" pitchFamily="34" charset="-128"/>
              </a:rPr>
              <a:t>sottopone</a:t>
            </a:r>
            <a:r>
              <a:rPr lang="it-IT" sz="2000" dirty="0">
                <a:latin typeface="Calibri"/>
                <a:ea typeface="ＭＳ Ｐゴシック" pitchFamily="34" charset="-128"/>
              </a:rPr>
              <a:t> i lavoratori alla sorveglianza sanitaria</a:t>
            </a:r>
          </a:p>
        </p:txBody>
      </p:sp>
      <p:pic>
        <p:nvPicPr>
          <p:cNvPr id="6" name="Immagine 5"/>
          <p:cNvPicPr>
            <a:picLocks noChangeAspect="1"/>
          </p:cNvPicPr>
          <p:nvPr/>
        </p:nvPicPr>
        <p:blipFill>
          <a:blip r:embed="rId2" cstate="print"/>
          <a:stretch>
            <a:fillRect/>
          </a:stretch>
        </p:blipFill>
        <p:spPr>
          <a:xfrm>
            <a:off x="827089" y="2698628"/>
            <a:ext cx="3362325" cy="22447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2449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Obblighi del Datore di lavoro</a:t>
            </a:r>
          </a:p>
        </p:txBody>
      </p:sp>
      <p:sp>
        <p:nvSpPr>
          <p:cNvPr id="4" name="CasellaDiTesto 3"/>
          <p:cNvSpPr txBox="1"/>
          <p:nvPr/>
        </p:nvSpPr>
        <p:spPr>
          <a:xfrm>
            <a:off x="187326" y="1133293"/>
            <a:ext cx="5510741" cy="4435189"/>
          </a:xfrm>
          <a:prstGeom prst="rect">
            <a:avLst/>
          </a:prstGeom>
          <a:noFill/>
        </p:spPr>
        <p:txBody>
          <a:bodyPr wrap="square">
            <a:spAutoFit/>
          </a:bodyPr>
          <a:lstStyle/>
          <a:p>
            <a:pPr marL="304800" indent="-304800" algn="just" eaLnBrk="1" fontAlgn="auto" hangingPunct="1">
              <a:lnSpc>
                <a:spcPct val="150000"/>
              </a:lnSpc>
              <a:spcBef>
                <a:spcPts val="0"/>
              </a:spcBef>
              <a:spcAft>
                <a:spcPts val="600"/>
              </a:spcAft>
              <a:buFont typeface="Wingdings" pitchFamily="2" charset="2"/>
              <a:buNone/>
              <a:defRPr/>
            </a:pPr>
            <a:r>
              <a:rPr lang="it-IT" dirty="0">
                <a:latin typeface="Calibri"/>
                <a:ea typeface="ＭＳ Ｐゴシック" pitchFamily="34" charset="-128"/>
              </a:rPr>
              <a:t>Il Datore di lavoro :</a:t>
            </a:r>
          </a:p>
          <a:p>
            <a:pPr marL="360000" indent="-360000" algn="just" eaLnBrk="1" fontAlgn="auto" hangingPunct="1">
              <a:lnSpc>
                <a:spcPct val="150000"/>
              </a:lnSpc>
              <a:spcBef>
                <a:spcPts val="0"/>
              </a:spcBef>
              <a:spcAft>
                <a:spcPts val="0"/>
              </a:spcAft>
              <a:buClr>
                <a:srgbClr val="002060"/>
              </a:buClr>
              <a:buFont typeface="Arial" panose="020B0604020202020204" pitchFamily="34" charset="0"/>
              <a:buChar char="•"/>
              <a:defRPr/>
            </a:pPr>
            <a:r>
              <a:rPr lang="it-IT" dirty="0">
                <a:latin typeface="Calibri"/>
                <a:ea typeface="ＭＳ Ｐゴシック" pitchFamily="34" charset="-128"/>
              </a:rPr>
              <a:t>fornisce ai lavoratori </a:t>
            </a:r>
            <a:r>
              <a:rPr lang="it-IT" dirty="0">
                <a:latin typeface="Calibri"/>
              </a:rPr>
              <a:t>le </a:t>
            </a:r>
            <a:r>
              <a:rPr lang="it-IT" b="1" dirty="0">
                <a:latin typeface="Calibri"/>
              </a:rPr>
              <a:t>informazioni adeguate</a:t>
            </a:r>
            <a:endParaRPr lang="it-IT" b="1" dirty="0">
              <a:latin typeface="Calibri"/>
              <a:ea typeface="ＭＳ Ｐゴシック" pitchFamily="34" charset="-128"/>
            </a:endParaRPr>
          </a:p>
          <a:p>
            <a:pPr marL="702900" indent="-342900" algn="just" eaLnBrk="1" fontAlgn="auto" hangingPunct="1">
              <a:lnSpc>
                <a:spcPct val="150000"/>
              </a:lnSpc>
              <a:spcBef>
                <a:spcPts val="0"/>
              </a:spcBef>
              <a:spcAft>
                <a:spcPts val="0"/>
              </a:spcAft>
              <a:buClr>
                <a:srgbClr val="002060"/>
              </a:buClr>
              <a:buFont typeface="Wingdings" panose="05000000000000000000" pitchFamily="2" charset="2"/>
              <a:buChar char="ü"/>
              <a:defRPr/>
            </a:pPr>
            <a:r>
              <a:rPr lang="it-IT" dirty="0">
                <a:latin typeface="Calibri"/>
                <a:ea typeface="ＭＳ Ｐゴシック" pitchFamily="34" charset="-128"/>
              </a:rPr>
              <a:t>relativamente al peso ed alle altre caratteristiche</a:t>
            </a:r>
          </a:p>
          <a:p>
            <a:pPr marL="702900" indent="-342900" algn="just" eaLnBrk="1" fontAlgn="auto" hangingPunct="1">
              <a:lnSpc>
                <a:spcPct val="150000"/>
              </a:lnSpc>
              <a:spcBef>
                <a:spcPts val="0"/>
              </a:spcBef>
              <a:spcAft>
                <a:spcPts val="600"/>
              </a:spcAft>
              <a:buClr>
                <a:srgbClr val="002060"/>
              </a:buClr>
              <a:buFont typeface="Wingdings" panose="05000000000000000000" pitchFamily="2" charset="2"/>
              <a:buChar char="ü"/>
              <a:defRPr/>
            </a:pPr>
            <a:r>
              <a:rPr lang="it-IT" dirty="0">
                <a:latin typeface="Calibri"/>
                <a:ea typeface="ＭＳ Ｐゴシック" pitchFamily="34" charset="-128"/>
              </a:rPr>
              <a:t>del carico movimentato</a:t>
            </a:r>
          </a:p>
          <a:p>
            <a:pPr marL="360000" indent="-360000" algn="just" eaLnBrk="1" fontAlgn="auto" hangingPunct="1">
              <a:lnSpc>
                <a:spcPct val="150000"/>
              </a:lnSpc>
              <a:spcBef>
                <a:spcPts val="0"/>
              </a:spcBef>
              <a:spcAft>
                <a:spcPts val="600"/>
              </a:spcAft>
              <a:buClr>
                <a:srgbClr val="002060"/>
              </a:buClr>
              <a:buFont typeface="Arial" panose="020B0604020202020204" pitchFamily="34" charset="0"/>
              <a:buChar char="•"/>
              <a:defRPr/>
            </a:pPr>
            <a:r>
              <a:rPr lang="it-IT" dirty="0">
                <a:latin typeface="Calibri"/>
                <a:ea typeface="ＭＳ Ｐゴシック" pitchFamily="34" charset="-128"/>
              </a:rPr>
              <a:t>assicura ad essi </a:t>
            </a:r>
            <a:r>
              <a:rPr lang="it-IT" dirty="0">
                <a:latin typeface="Calibri"/>
              </a:rPr>
              <a:t>la </a:t>
            </a:r>
            <a:r>
              <a:rPr lang="it-IT" b="1" dirty="0">
                <a:latin typeface="Calibri"/>
              </a:rPr>
              <a:t>formazione </a:t>
            </a:r>
            <a:r>
              <a:rPr lang="it-IT" dirty="0">
                <a:latin typeface="Calibri"/>
                <a:ea typeface="ＭＳ Ｐゴシック" pitchFamily="34" charset="-128"/>
              </a:rPr>
              <a:t>adeguata in relazione ai rischi lavorativi ed alle modalità di corretta esecuzione delle attività</a:t>
            </a:r>
          </a:p>
          <a:p>
            <a:pPr marL="360000" indent="-360000" algn="just" eaLnBrk="1" fontAlgn="auto" hangingPunct="1">
              <a:lnSpc>
                <a:spcPct val="150000"/>
              </a:lnSpc>
              <a:spcBef>
                <a:spcPts val="0"/>
              </a:spcBef>
              <a:spcAft>
                <a:spcPts val="600"/>
              </a:spcAft>
              <a:buClr>
                <a:srgbClr val="002060"/>
              </a:buClr>
              <a:buFont typeface="Arial" panose="020B0604020202020204" pitchFamily="34" charset="0"/>
              <a:buChar char="•"/>
              <a:defRPr/>
            </a:pPr>
            <a:r>
              <a:rPr lang="it-IT" dirty="0">
                <a:latin typeface="Calibri"/>
              </a:rPr>
              <a:t>fornisce</a:t>
            </a:r>
            <a:r>
              <a:rPr lang="it-IT" dirty="0">
                <a:latin typeface="Calibri"/>
                <a:ea typeface="ＭＳ Ｐゴシック" pitchFamily="34" charset="-128"/>
              </a:rPr>
              <a:t> ai lavoratori  </a:t>
            </a:r>
            <a:r>
              <a:rPr lang="it-IT" b="1" dirty="0">
                <a:latin typeface="Calibri"/>
                <a:ea typeface="ＭＳ Ｐゴシック" pitchFamily="34" charset="-128"/>
              </a:rPr>
              <a:t>l’addestramento</a:t>
            </a:r>
            <a:r>
              <a:rPr lang="it-IT" dirty="0">
                <a:latin typeface="Calibri"/>
                <a:ea typeface="ＭＳ Ｐゴシック" pitchFamily="34" charset="-128"/>
              </a:rPr>
              <a:t> adeguato in merito alle corrette manovre e procedure da adottare nella movimentazione manuale dei carichi</a:t>
            </a:r>
          </a:p>
        </p:txBody>
      </p:sp>
      <p:pic>
        <p:nvPicPr>
          <p:cNvPr id="3074" name="Picture 2" descr="C:\Users\p.lapalombara\Pictures\formazione omino.jpg"/>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6047077" y="1903942"/>
            <a:ext cx="2952448" cy="258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299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3" name="Segnaposto testo 2"/>
          <p:cNvSpPr>
            <a:spLocks noGrp="1"/>
          </p:cNvSpPr>
          <p:nvPr>
            <p:ph type="body" sz="quarter" idx="10"/>
          </p:nvPr>
        </p:nvSpPr>
        <p:spPr>
          <a:xfrm>
            <a:off x="574398" y="1509528"/>
            <a:ext cx="4801935" cy="3711575"/>
          </a:xfrm>
        </p:spPr>
        <p:txBody>
          <a:bodyPr>
            <a:noAutofit/>
          </a:bodyPr>
          <a:lstStyle/>
          <a:p>
            <a:pPr algn="just">
              <a:lnSpc>
                <a:spcPct val="200000"/>
              </a:lnSpc>
            </a:pPr>
            <a:r>
              <a:rPr lang="it-IT" sz="1800" dirty="0" smtClean="0">
                <a:solidFill>
                  <a:schemeClr val="tx1"/>
                </a:solidFill>
              </a:rPr>
              <a:t>La prevenzione del rischio di patologie da sovraccarico biomeccanico, in particolare dorso-lombari, connesse alle attività lavorative di movimentazione manuale dei carichi dovrà considerare in modo integrato, il complesso degli elementi di riferimento e dei fattori individuali riportati nell’allegato XXXIII</a:t>
            </a:r>
          </a:p>
          <a:p>
            <a:pPr algn="just">
              <a:lnSpc>
                <a:spcPct val="200000"/>
              </a:lnSpc>
            </a:pPr>
            <a:endParaRPr lang="it-IT" sz="1800" dirty="0">
              <a:solidFill>
                <a:schemeClr val="tx1"/>
              </a:solidFill>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593" t="57627" r="38650" b="8125"/>
          <a:stretch/>
        </p:blipFill>
        <p:spPr bwMode="auto">
          <a:xfrm>
            <a:off x="5376333" y="2338470"/>
            <a:ext cx="3430267" cy="339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192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rmAutofit/>
          </a:bodyPr>
          <a:lstStyle/>
          <a:p>
            <a:r>
              <a:rPr lang="it-IT" dirty="0">
                <a:latin typeface="+mn-lt"/>
              </a:rPr>
              <a:t>La valutazione del rischio</a:t>
            </a:r>
          </a:p>
        </p:txBody>
      </p:sp>
      <p:sp>
        <p:nvSpPr>
          <p:cNvPr id="3" name="Segnaposto testo 2"/>
          <p:cNvSpPr>
            <a:spLocks noGrp="1"/>
          </p:cNvSpPr>
          <p:nvPr>
            <p:ph type="body" sz="quarter" idx="10"/>
          </p:nvPr>
        </p:nvSpPr>
        <p:spPr>
          <a:xfrm>
            <a:off x="337331" y="942261"/>
            <a:ext cx="7823994" cy="3711575"/>
          </a:xfrm>
        </p:spPr>
        <p:txBody>
          <a:bodyPr>
            <a:normAutofit/>
          </a:bodyPr>
          <a:lstStyle/>
          <a:p>
            <a:r>
              <a:rPr lang="it-IT" sz="2000" b="1" dirty="0" smtClean="0"/>
              <a:t>Gli elementi di riferimento </a:t>
            </a:r>
            <a:endParaRPr lang="it-IT" sz="2000" b="1" dirty="0"/>
          </a:p>
        </p:txBody>
      </p:sp>
      <p:graphicFrame>
        <p:nvGraphicFramePr>
          <p:cNvPr id="5" name="Diagramma 4"/>
          <p:cNvGraphicFramePr/>
          <p:nvPr/>
        </p:nvGraphicFramePr>
        <p:xfrm>
          <a:off x="456861" y="1567543"/>
          <a:ext cx="5411283" cy="460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p:cNvPicPr>
            <a:picLocks noChangeAspect="1"/>
          </p:cNvPicPr>
          <p:nvPr/>
        </p:nvPicPr>
        <p:blipFill>
          <a:blip r:embed="rId7" cstate="print">
            <a:extLst/>
          </a:blip>
          <a:stretch>
            <a:fillRect/>
          </a:stretch>
        </p:blipFill>
        <p:spPr>
          <a:xfrm>
            <a:off x="5472928" y="1628801"/>
            <a:ext cx="3307171" cy="220340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11102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rgbClr val="BFBFBF"/>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rgbClr val="BFBFB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rgbClr val="BFBFBF"/>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rgbClr val="BFBFB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erire Titolo" id="{402F079D-ED60-4666-8801-3A23E4711987}" vid="{0DE2E171-9044-44BE-8C1C-7AB7AFBD413E}"/>
    </a:ext>
  </a:extLst>
</a:theme>
</file>

<file path=ppt/theme/theme3.xml><?xml version="1.0" encoding="utf-8"?>
<a:theme xmlns:a="http://schemas.openxmlformats.org/drawingml/2006/main" name="2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rgbClr val="BFBFBF"/>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rgbClr val="BFBFB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7963</TotalTime>
  <Words>3194</Words>
  <Application>Microsoft Office PowerPoint</Application>
  <PresentationFormat>Presentazione su schermo (4:3)</PresentationFormat>
  <Paragraphs>505</Paragraphs>
  <Slides>44</Slides>
  <Notes>0</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44</vt:i4>
      </vt:variant>
    </vt:vector>
  </HeadingPairs>
  <TitlesOfParts>
    <vt:vector size="60" baseType="lpstr">
      <vt:lpstr>MS PGothic</vt:lpstr>
      <vt:lpstr>Arial</vt:lpstr>
      <vt:lpstr>Calibri</vt:lpstr>
      <vt:lpstr>Candara</vt:lpstr>
      <vt:lpstr>Futura (Light)</vt:lpstr>
      <vt:lpstr>Futura-Bold</vt:lpstr>
      <vt:lpstr>Futura-Book</vt:lpstr>
      <vt:lpstr>Helvetica</vt:lpstr>
      <vt:lpstr>L Futura Light</vt:lpstr>
      <vt:lpstr>Tahoma</vt:lpstr>
      <vt:lpstr>Times New Roman</vt:lpstr>
      <vt:lpstr>Verdana</vt:lpstr>
      <vt:lpstr>Wingdings</vt:lpstr>
      <vt:lpstr>1_Struttura personalizzata</vt:lpstr>
      <vt:lpstr>3_Struttura personalizzata</vt:lpstr>
      <vt:lpstr>2_Struttura personalizzata</vt:lpstr>
      <vt:lpstr>La movimentazione manuale  dei carichi </vt:lpstr>
      <vt:lpstr>Riferimenti normativi</vt:lpstr>
      <vt:lpstr>Definizioni</vt:lpstr>
      <vt:lpstr>La Norma UNI ISO 11228</vt:lpstr>
      <vt:lpstr>La Norma UNI ISO11228</vt:lpstr>
      <vt:lpstr>Obblighi del Datore di lavoro</vt:lpstr>
      <vt:lpstr>Obblighi del Datore di lavoro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La valutazione del rischio</vt:lpstr>
      <vt:lpstr>I disturbi muscolo-scheletrici</vt:lpstr>
      <vt:lpstr>I disturbi muscolo-scheletrici</vt:lpstr>
      <vt:lpstr>I disturbi muscolo-scheletrici</vt:lpstr>
      <vt:lpstr>Procedure per la movimentazione manuale dei carichi</vt:lpstr>
      <vt:lpstr>Procedure per la movimentazione manuale dei carichi</vt:lpstr>
      <vt:lpstr>Procedure per la movimentazione manuale dei carichi</vt:lpstr>
      <vt:lpstr>Procedure per la movimentazione manuale dei carichi</vt:lpstr>
      <vt:lpstr>Procedure per la movimentazione manuale dei carichi</vt:lpstr>
      <vt:lpstr>Procedure per la movimentazione manuale dei carichi</vt:lpstr>
      <vt:lpstr>Procedure per la movimentazione manuale dei carichi</vt:lpstr>
      <vt:lpstr>Procedure per la movimentazione manuale dei carichi</vt:lpstr>
      <vt:lpstr>Procedure per la movimentazione manuale dei carichi</vt:lpstr>
      <vt:lpstr>Presentazione standard di PowerPoint</vt:lpstr>
      <vt:lpstr>Procedure per la movimentazione manuale dei carichi</vt:lpstr>
      <vt:lpstr>Procedure per la movimentazione manuale dei carichi</vt:lpstr>
      <vt:lpstr>Quindi riassumendo:</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Ambrogio</dc:creator>
  <cp:lastModifiedBy>Aldo De Grandis</cp:lastModifiedBy>
  <cp:revision>789</cp:revision>
  <cp:lastPrinted>2013-05-02T10:34:03Z</cp:lastPrinted>
  <dcterms:created xsi:type="dcterms:W3CDTF">2012-10-01T13:14:26Z</dcterms:created>
  <dcterms:modified xsi:type="dcterms:W3CDTF">2015-09-16T15:08:18Z</dcterms:modified>
</cp:coreProperties>
</file>